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3"/>
  </p:notesMasterIdLst>
  <p:sldIdLst>
    <p:sldId id="256" r:id="rId5"/>
    <p:sldId id="275" r:id="rId6"/>
    <p:sldId id="277" r:id="rId7"/>
    <p:sldId id="305" r:id="rId8"/>
    <p:sldId id="283" r:id="rId9"/>
    <p:sldId id="307" r:id="rId10"/>
    <p:sldId id="276" r:id="rId11"/>
    <p:sldId id="278" r:id="rId12"/>
    <p:sldId id="280" r:id="rId13"/>
    <p:sldId id="258" r:id="rId14"/>
    <p:sldId id="281" r:id="rId15"/>
    <p:sldId id="259" r:id="rId16"/>
    <p:sldId id="273" r:id="rId17"/>
    <p:sldId id="282" r:id="rId18"/>
    <p:sldId id="272" r:id="rId19"/>
    <p:sldId id="304" r:id="rId20"/>
    <p:sldId id="284" r:id="rId21"/>
    <p:sldId id="308" r:id="rId22"/>
    <p:sldId id="285" r:id="rId23"/>
    <p:sldId id="286" r:id="rId24"/>
    <p:sldId id="287" r:id="rId25"/>
    <p:sldId id="288" r:id="rId26"/>
    <p:sldId id="289" r:id="rId27"/>
    <p:sldId id="262" r:id="rId28"/>
    <p:sldId id="290" r:id="rId29"/>
    <p:sldId id="263" r:id="rId30"/>
    <p:sldId id="291" r:id="rId31"/>
    <p:sldId id="266" r:id="rId32"/>
    <p:sldId id="292" r:id="rId33"/>
    <p:sldId id="265" r:id="rId34"/>
    <p:sldId id="293" r:id="rId35"/>
    <p:sldId id="267" r:id="rId36"/>
    <p:sldId id="306" r:id="rId37"/>
    <p:sldId id="294" r:id="rId38"/>
    <p:sldId id="309" r:id="rId39"/>
    <p:sldId id="297" r:id="rId40"/>
    <p:sldId id="295" r:id="rId41"/>
    <p:sldId id="296" r:id="rId42"/>
    <p:sldId id="301" r:id="rId43"/>
    <p:sldId id="302" r:id="rId44"/>
    <p:sldId id="298" r:id="rId45"/>
    <p:sldId id="269" r:id="rId46"/>
    <p:sldId id="270" r:id="rId47"/>
    <p:sldId id="299" r:id="rId48"/>
    <p:sldId id="274" r:id="rId49"/>
    <p:sldId id="300" r:id="rId50"/>
    <p:sldId id="271" r:id="rId51"/>
    <p:sldId id="303" r:id="rId52"/>
  </p:sldIdLst>
  <p:sldSz cx="155448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E0EE07-C131-D34E-BB69-A24033329C89}" v="66" dt="2021-12-11T22:36:57.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4"/>
    <p:restoredTop sz="94663"/>
  </p:normalViewPr>
  <p:slideViewPr>
    <p:cSldViewPr snapToGrid="0" snapToObjects="1">
      <p:cViewPr varScale="1">
        <p:scale>
          <a:sx n="89" d="100"/>
          <a:sy n="89" d="100"/>
        </p:scale>
        <p:origin x="117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7DD41-F75F-B744-A321-DD312EB32C62}" type="datetimeFigureOut">
              <a:rPr lang="en-US" smtClean="0"/>
              <a:t>12/11/21</a:t>
            </a:fld>
            <a:endParaRPr lang="en-US"/>
          </a:p>
        </p:txBody>
      </p:sp>
      <p:sp>
        <p:nvSpPr>
          <p:cNvPr id="4" name="Slide Image Placeholder 3"/>
          <p:cNvSpPr>
            <a:spLocks noGrp="1" noRot="1" noChangeAspect="1"/>
          </p:cNvSpPr>
          <p:nvPr>
            <p:ph type="sldImg" idx="2"/>
          </p:nvPr>
        </p:nvSpPr>
        <p:spPr>
          <a:xfrm>
            <a:off x="1044575" y="1143000"/>
            <a:ext cx="47688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D5C4B-9075-6143-8FEE-8D80FAD019DB}" type="slidenum">
              <a:rPr lang="en-US" smtClean="0"/>
              <a:t>‹#›</a:t>
            </a:fld>
            <a:endParaRPr lang="en-US"/>
          </a:p>
        </p:txBody>
      </p:sp>
    </p:spTree>
    <p:extLst>
      <p:ext uri="{BB962C8B-B14F-4D97-AF65-F5344CB8AC3E}">
        <p14:creationId xmlns:p14="http://schemas.microsoft.com/office/powerpoint/2010/main" val="1121288310"/>
      </p:ext>
    </p:extLst>
  </p:cSld>
  <p:clrMap bg1="lt1" tx1="dk1" bg2="lt2" tx2="dk2" accent1="accent1" accent2="accent2" accent3="accent3" accent4="accent4" accent5="accent5" accent6="accent6" hlink="hlink" folHlink="folHlink"/>
  <p:notesStyle>
    <a:lvl1pPr marL="0" algn="l" defTabSz="1228954" rtl="0" eaLnBrk="1" latinLnBrk="0" hangingPunct="1">
      <a:defRPr sz="1613" kern="1200">
        <a:solidFill>
          <a:schemeClr val="tx1"/>
        </a:solidFill>
        <a:latin typeface="+mn-lt"/>
        <a:ea typeface="+mn-ea"/>
        <a:cs typeface="+mn-cs"/>
      </a:defRPr>
    </a:lvl1pPr>
    <a:lvl2pPr marL="614477" algn="l" defTabSz="1228954" rtl="0" eaLnBrk="1" latinLnBrk="0" hangingPunct="1">
      <a:defRPr sz="1613" kern="1200">
        <a:solidFill>
          <a:schemeClr val="tx1"/>
        </a:solidFill>
        <a:latin typeface="+mn-lt"/>
        <a:ea typeface="+mn-ea"/>
        <a:cs typeface="+mn-cs"/>
      </a:defRPr>
    </a:lvl2pPr>
    <a:lvl3pPr marL="1228954" algn="l" defTabSz="1228954" rtl="0" eaLnBrk="1" latinLnBrk="0" hangingPunct="1">
      <a:defRPr sz="1613" kern="1200">
        <a:solidFill>
          <a:schemeClr val="tx1"/>
        </a:solidFill>
        <a:latin typeface="+mn-lt"/>
        <a:ea typeface="+mn-ea"/>
        <a:cs typeface="+mn-cs"/>
      </a:defRPr>
    </a:lvl3pPr>
    <a:lvl4pPr marL="1843430" algn="l" defTabSz="1228954" rtl="0" eaLnBrk="1" latinLnBrk="0" hangingPunct="1">
      <a:defRPr sz="1613" kern="1200">
        <a:solidFill>
          <a:schemeClr val="tx1"/>
        </a:solidFill>
        <a:latin typeface="+mn-lt"/>
        <a:ea typeface="+mn-ea"/>
        <a:cs typeface="+mn-cs"/>
      </a:defRPr>
    </a:lvl4pPr>
    <a:lvl5pPr marL="2457907" algn="l" defTabSz="1228954" rtl="0" eaLnBrk="1" latinLnBrk="0" hangingPunct="1">
      <a:defRPr sz="1613" kern="1200">
        <a:solidFill>
          <a:schemeClr val="tx1"/>
        </a:solidFill>
        <a:latin typeface="+mn-lt"/>
        <a:ea typeface="+mn-ea"/>
        <a:cs typeface="+mn-cs"/>
      </a:defRPr>
    </a:lvl5pPr>
    <a:lvl6pPr marL="3072384" algn="l" defTabSz="1228954" rtl="0" eaLnBrk="1" latinLnBrk="0" hangingPunct="1">
      <a:defRPr sz="1613" kern="1200">
        <a:solidFill>
          <a:schemeClr val="tx1"/>
        </a:solidFill>
        <a:latin typeface="+mn-lt"/>
        <a:ea typeface="+mn-ea"/>
        <a:cs typeface="+mn-cs"/>
      </a:defRPr>
    </a:lvl6pPr>
    <a:lvl7pPr marL="3686861" algn="l" defTabSz="1228954" rtl="0" eaLnBrk="1" latinLnBrk="0" hangingPunct="1">
      <a:defRPr sz="1613" kern="1200">
        <a:solidFill>
          <a:schemeClr val="tx1"/>
        </a:solidFill>
        <a:latin typeface="+mn-lt"/>
        <a:ea typeface="+mn-ea"/>
        <a:cs typeface="+mn-cs"/>
      </a:defRPr>
    </a:lvl7pPr>
    <a:lvl8pPr marL="4301338" algn="l" defTabSz="1228954" rtl="0" eaLnBrk="1" latinLnBrk="0" hangingPunct="1">
      <a:defRPr sz="1613" kern="1200">
        <a:solidFill>
          <a:schemeClr val="tx1"/>
        </a:solidFill>
        <a:latin typeface="+mn-lt"/>
        <a:ea typeface="+mn-ea"/>
        <a:cs typeface="+mn-cs"/>
      </a:defRPr>
    </a:lvl8pPr>
    <a:lvl9pPr marL="4915814" algn="l" defTabSz="1228954" rtl="0" eaLnBrk="1" latinLnBrk="0" hangingPunct="1">
      <a:defRPr sz="161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D5C4B-9075-6143-8FEE-8D80FAD019DB}" type="slidenum">
              <a:rPr lang="en-US" smtClean="0"/>
              <a:t>13</a:t>
            </a:fld>
            <a:endParaRPr lang="en-US"/>
          </a:p>
        </p:txBody>
      </p:sp>
    </p:spTree>
    <p:extLst>
      <p:ext uri="{BB962C8B-B14F-4D97-AF65-F5344CB8AC3E}">
        <p14:creationId xmlns:p14="http://schemas.microsoft.com/office/powerpoint/2010/main" val="251811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D5C4B-9075-6143-8FEE-8D80FAD019DB}" type="slidenum">
              <a:rPr lang="en-US" smtClean="0"/>
              <a:t>21</a:t>
            </a:fld>
            <a:endParaRPr lang="en-US"/>
          </a:p>
        </p:txBody>
      </p:sp>
    </p:spTree>
    <p:extLst>
      <p:ext uri="{BB962C8B-B14F-4D97-AF65-F5344CB8AC3E}">
        <p14:creationId xmlns:p14="http://schemas.microsoft.com/office/powerpoint/2010/main" val="318061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D5C4B-9075-6143-8FEE-8D80FAD019DB}" type="slidenum">
              <a:rPr lang="en-US" smtClean="0"/>
              <a:t>23</a:t>
            </a:fld>
            <a:endParaRPr lang="en-US"/>
          </a:p>
        </p:txBody>
      </p:sp>
    </p:spTree>
    <p:extLst>
      <p:ext uri="{BB962C8B-B14F-4D97-AF65-F5344CB8AC3E}">
        <p14:creationId xmlns:p14="http://schemas.microsoft.com/office/powerpoint/2010/main" val="306714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D5C4B-9075-6143-8FEE-8D80FAD019DB}" type="slidenum">
              <a:rPr lang="en-US" smtClean="0"/>
              <a:t>28</a:t>
            </a:fld>
            <a:endParaRPr lang="en-US"/>
          </a:p>
        </p:txBody>
      </p:sp>
    </p:spTree>
    <p:extLst>
      <p:ext uri="{BB962C8B-B14F-4D97-AF65-F5344CB8AC3E}">
        <p14:creationId xmlns:p14="http://schemas.microsoft.com/office/powerpoint/2010/main" val="93819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D5C4B-9075-6143-8FEE-8D80FAD019DB}" type="slidenum">
              <a:rPr lang="en-US" smtClean="0"/>
              <a:t>47</a:t>
            </a:fld>
            <a:endParaRPr lang="en-US"/>
          </a:p>
        </p:txBody>
      </p:sp>
    </p:spTree>
    <p:extLst>
      <p:ext uri="{BB962C8B-B14F-4D97-AF65-F5344CB8AC3E}">
        <p14:creationId xmlns:p14="http://schemas.microsoft.com/office/powerpoint/2010/main" val="293542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1646133"/>
            <a:ext cx="13213080" cy="3501813"/>
          </a:xfrm>
        </p:spPr>
        <p:txBody>
          <a:bodyPr anchor="b"/>
          <a:lstStyle>
            <a:lvl1pPr algn="ctr">
              <a:defRPr sz="8800"/>
            </a:lvl1pPr>
          </a:lstStyle>
          <a:p>
            <a:r>
              <a:rPr lang="en-US"/>
              <a:t>Click to edit Master title style</a:t>
            </a:r>
          </a:p>
        </p:txBody>
      </p:sp>
      <p:sp>
        <p:nvSpPr>
          <p:cNvPr id="3" name="Subtitle 2"/>
          <p:cNvSpPr>
            <a:spLocks noGrp="1"/>
          </p:cNvSpPr>
          <p:nvPr>
            <p:ph type="subTitle" idx="1"/>
          </p:nvPr>
        </p:nvSpPr>
        <p:spPr>
          <a:xfrm>
            <a:off x="1943100" y="5282989"/>
            <a:ext cx="116586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152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2981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8" y="535517"/>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6" y="535517"/>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4718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361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0" y="2507618"/>
            <a:ext cx="13407390" cy="4184014"/>
          </a:xfrm>
        </p:spPr>
        <p:txBody>
          <a:bodyPr anchor="b"/>
          <a:lstStyle>
            <a:lvl1pPr>
              <a:defRPr sz="8800"/>
            </a:lvl1pPr>
          </a:lstStyle>
          <a:p>
            <a:r>
              <a:rPr lang="en-US"/>
              <a:t>Click to edit Master title style</a:t>
            </a:r>
          </a:p>
        </p:txBody>
      </p:sp>
      <p:sp>
        <p:nvSpPr>
          <p:cNvPr id="3" name="Text Placeholder 2"/>
          <p:cNvSpPr>
            <a:spLocks noGrp="1"/>
          </p:cNvSpPr>
          <p:nvPr>
            <p:ph type="body" idx="1"/>
          </p:nvPr>
        </p:nvSpPr>
        <p:spPr>
          <a:xfrm>
            <a:off x="1060610" y="6731215"/>
            <a:ext cx="13407390" cy="2200274"/>
          </a:xfrm>
        </p:spPr>
        <p:txBody>
          <a:bodyPr/>
          <a:lstStyle>
            <a:lvl1pPr marL="0" indent="0">
              <a:buNone/>
              <a:defRPr sz="3520">
                <a:solidFill>
                  <a:schemeClr val="tx1"/>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666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70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9"/>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1" y="2465706"/>
            <a:ext cx="6576178"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4" name="Content Placeholder 3"/>
          <p:cNvSpPr>
            <a:spLocks noGrp="1"/>
          </p:cNvSpPr>
          <p:nvPr>
            <p:ph sz="half" idx="2"/>
          </p:nvPr>
        </p:nvSpPr>
        <p:spPr>
          <a:xfrm>
            <a:off x="1070731"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56" y="2465706"/>
            <a:ext cx="6608565"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6" name="Content Placeholder 5"/>
          <p:cNvSpPr>
            <a:spLocks noGrp="1"/>
          </p:cNvSpPr>
          <p:nvPr>
            <p:ph sz="quarter" idx="4"/>
          </p:nvPr>
        </p:nvSpPr>
        <p:spPr>
          <a:xfrm>
            <a:off x="7869556"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4267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89372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491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p>
        </p:txBody>
      </p:sp>
      <p:sp>
        <p:nvSpPr>
          <p:cNvPr id="3" name="Content Placeholder 2"/>
          <p:cNvSpPr>
            <a:spLocks noGrp="1"/>
          </p:cNvSpPr>
          <p:nvPr>
            <p:ph idx="1"/>
          </p:nvPr>
        </p:nvSpPr>
        <p:spPr>
          <a:xfrm>
            <a:off x="6608565" y="1448226"/>
            <a:ext cx="7869555"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9422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p>
        </p:txBody>
      </p:sp>
      <p:sp>
        <p:nvSpPr>
          <p:cNvPr id="3" name="Picture Placeholder 2"/>
          <p:cNvSpPr>
            <a:spLocks noGrp="1" noChangeAspect="1"/>
          </p:cNvSpPr>
          <p:nvPr>
            <p:ph type="pic" idx="1"/>
          </p:nvPr>
        </p:nvSpPr>
        <p:spPr>
          <a:xfrm>
            <a:off x="6608565" y="1448226"/>
            <a:ext cx="7869555" cy="7147983"/>
          </a:xfrm>
        </p:spPr>
        <p:txBody>
          <a:bodyPr anchor="t"/>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80052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9"/>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49"/>
            <a:ext cx="349758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846CE7D5-CF57-46EF-B807-FDD0502418D4}" type="datetimeFigureOut">
              <a:rPr lang="en-US" smtClean="0"/>
              <a:t>12/11/21</a:t>
            </a:fld>
            <a:endParaRPr lang="en-US"/>
          </a:p>
        </p:txBody>
      </p:sp>
      <p:sp>
        <p:nvSpPr>
          <p:cNvPr id="5" name="Footer Placeholder 4"/>
          <p:cNvSpPr>
            <a:spLocks noGrp="1"/>
          </p:cNvSpPr>
          <p:nvPr>
            <p:ph type="ftr" sz="quarter" idx="3"/>
          </p:nvPr>
        </p:nvSpPr>
        <p:spPr>
          <a:xfrm>
            <a:off x="5149215" y="9322649"/>
            <a:ext cx="524637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49"/>
            <a:ext cx="349758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096789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jpg"/><Relationship Id="rId5" Type="http://schemas.openxmlformats.org/officeDocument/2006/relationships/image" Target="../media/image18.png"/><Relationship Id="rId10" Type="http://schemas.openxmlformats.org/officeDocument/2006/relationships/image" Target="../media/image1.jpe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22.png"/><Relationship Id="rId17" Type="http://schemas.openxmlformats.org/officeDocument/2006/relationships/image" Target="../media/image41.png"/><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1.png"/><Relationship Id="rId5" Type="http://schemas.openxmlformats.org/officeDocument/2006/relationships/image" Target="../media/image29.png"/><Relationship Id="rId15" Type="http://schemas.openxmlformats.org/officeDocument/2006/relationships/image" Target="../media/image31.png"/><Relationship Id="rId10" Type="http://schemas.openxmlformats.org/officeDocument/2006/relationships/image" Target="../media/image37.png"/><Relationship Id="rId19" Type="http://schemas.openxmlformats.org/officeDocument/2006/relationships/image" Target="../media/image1.jpe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19.png"/><Relationship Id="rId3" Type="http://schemas.microsoft.com/office/2007/relationships/hdphoto" Target="../media/hdphoto2.wdp"/><Relationship Id="rId21" Type="http://schemas.openxmlformats.org/officeDocument/2006/relationships/image" Target="../media/image1.jpeg"/><Relationship Id="rId7" Type="http://schemas.openxmlformats.org/officeDocument/2006/relationships/image" Target="../media/image33.png"/><Relationship Id="rId12" Type="http://schemas.openxmlformats.org/officeDocument/2006/relationships/image" Target="../media/image51.png"/><Relationship Id="rId17" Type="http://schemas.openxmlformats.org/officeDocument/2006/relationships/image" Target="../media/image22.png"/><Relationship Id="rId2" Type="http://schemas.openxmlformats.org/officeDocument/2006/relationships/image" Target="../media/image44.png"/><Relationship Id="rId16" Type="http://schemas.openxmlformats.org/officeDocument/2006/relationships/image" Target="../media/image21.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5.png"/><Relationship Id="rId5" Type="http://schemas.openxmlformats.org/officeDocument/2006/relationships/image" Target="../media/image46.png"/><Relationship Id="rId15" Type="http://schemas.openxmlformats.org/officeDocument/2006/relationships/image" Target="../media/image37.png"/><Relationship Id="rId10" Type="http://schemas.openxmlformats.org/officeDocument/2006/relationships/image" Target="../media/image50.png"/><Relationship Id="rId19" Type="http://schemas.openxmlformats.org/officeDocument/2006/relationships/image" Target="../media/image2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1.jpeg"/><Relationship Id="rId4" Type="http://schemas.openxmlformats.org/officeDocument/2006/relationships/image" Target="../media/image61.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74.png"/><Relationship Id="rId7" Type="http://schemas.openxmlformats.org/officeDocument/2006/relationships/image" Target="../media/image20.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8.png"/><Relationship Id="rId7" Type="http://schemas.openxmlformats.org/officeDocument/2006/relationships/image" Target="../media/image6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1.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88.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1.png"/><Relationship Id="rId18" Type="http://schemas.openxmlformats.org/officeDocument/2006/relationships/image" Target="../media/image17.png"/><Relationship Id="rId3" Type="http://schemas.openxmlformats.org/officeDocument/2006/relationships/image" Target="../media/image74.png"/><Relationship Id="rId7" Type="http://schemas.openxmlformats.org/officeDocument/2006/relationships/image" Target="../media/image15.png"/><Relationship Id="rId12" Type="http://schemas.openxmlformats.org/officeDocument/2006/relationships/image" Target="../media/image90.png"/><Relationship Id="rId17" Type="http://schemas.openxmlformats.org/officeDocument/2006/relationships/image" Target="../media/image91.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37.png"/><Relationship Id="rId5" Type="http://schemas.openxmlformats.org/officeDocument/2006/relationships/image" Target="../media/image76.png"/><Relationship Id="rId15" Type="http://schemas.openxmlformats.org/officeDocument/2006/relationships/image" Target="../media/image19.png"/><Relationship Id="rId10" Type="http://schemas.openxmlformats.org/officeDocument/2006/relationships/image" Target="../media/image36.png"/><Relationship Id="rId19" Type="http://schemas.openxmlformats.org/officeDocument/2006/relationships/image" Target="../media/image1.jpeg"/><Relationship Id="rId4" Type="http://schemas.openxmlformats.org/officeDocument/2006/relationships/image" Target="../media/image75.png"/><Relationship Id="rId9" Type="http://schemas.openxmlformats.org/officeDocument/2006/relationships/image" Target="../media/image89.png"/><Relationship Id="rId1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4.png"/><Relationship Id="rId3" Type="http://schemas.openxmlformats.org/officeDocument/2006/relationships/image" Target="../media/image28.png"/><Relationship Id="rId7" Type="http://schemas.openxmlformats.org/officeDocument/2006/relationships/image" Target="../media/image41.png"/><Relationship Id="rId12" Type="http://schemas.openxmlformats.org/officeDocument/2006/relationships/image" Target="../media/image93.png"/><Relationship Id="rId2" Type="http://schemas.openxmlformats.org/officeDocument/2006/relationships/image" Target="../media/image32.png"/><Relationship Id="rId16"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92.png"/><Relationship Id="rId1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21.png"/><Relationship Id="rId1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jpe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1.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22.png"/><Relationship Id="rId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image" Target="../media/image92.png"/><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4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5.png"/><Relationship Id="rId7" Type="http://schemas.openxmlformats.org/officeDocument/2006/relationships/image" Target="../media/image61.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16.png"/><Relationship Id="rId9" Type="http://schemas.openxmlformats.org/officeDocument/2006/relationships/image" Target="../media/image1.jpe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6.png"/><Relationship Id="rId3" Type="http://schemas.openxmlformats.org/officeDocument/2006/relationships/image" Target="../media/image79.png"/><Relationship Id="rId7" Type="http://schemas.openxmlformats.org/officeDocument/2006/relationships/image" Target="../media/image73.png"/><Relationship Id="rId12" Type="http://schemas.openxmlformats.org/officeDocument/2006/relationships/image" Target="../media/image20.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19.png"/><Relationship Id="rId5" Type="http://schemas.openxmlformats.org/officeDocument/2006/relationships/image" Target="../media/image82.png"/><Relationship Id="rId15" Type="http://schemas.openxmlformats.org/officeDocument/2006/relationships/image" Target="../media/image1.jpe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16.png"/><Relationship Id="rId16"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22.png"/><Relationship Id="rId5" Type="http://schemas.openxmlformats.org/officeDocument/2006/relationships/image" Target="../media/image75.png"/><Relationship Id="rId1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74.png"/><Relationship Id="rId9" Type="http://schemas.openxmlformats.org/officeDocument/2006/relationships/image" Target="../media/image90.png"/><Relationship Id="rId1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86.png"/><Relationship Id="rId18" Type="http://schemas.openxmlformats.org/officeDocument/2006/relationships/image" Target="../media/image1.jpeg"/><Relationship Id="rId3" Type="http://schemas.openxmlformats.org/officeDocument/2006/relationships/image" Target="../media/image33.png"/><Relationship Id="rId7" Type="http://schemas.openxmlformats.org/officeDocument/2006/relationships/image" Target="../media/image29.png"/><Relationship Id="rId12" Type="http://schemas.openxmlformats.org/officeDocument/2006/relationships/image" Target="../media/image20.png"/><Relationship Id="rId17" Type="http://schemas.openxmlformats.org/officeDocument/2006/relationships/image" Target="../media/image31.png"/><Relationship Id="rId2" Type="http://schemas.openxmlformats.org/officeDocument/2006/relationships/image" Target="../media/image47.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9.png"/><Relationship Id="rId5" Type="http://schemas.openxmlformats.org/officeDocument/2006/relationships/image" Target="../media/image83.png"/><Relationship Id="rId15" Type="http://schemas.openxmlformats.org/officeDocument/2006/relationships/image" Target="../media/image36.png"/><Relationship Id="rId10" Type="http://schemas.openxmlformats.org/officeDocument/2006/relationships/image" Target="../media/image117.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87.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6.png"/><Relationship Id="rId7" Type="http://schemas.openxmlformats.org/officeDocument/2006/relationships/image" Target="../media/image120.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1.jpeg"/></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png"/><Relationship Id="rId18" Type="http://schemas.openxmlformats.org/officeDocument/2006/relationships/image" Target="../media/image19.png"/><Relationship Id="rId3" Type="http://schemas.openxmlformats.org/officeDocument/2006/relationships/image" Target="../media/image32.png"/><Relationship Id="rId21" Type="http://schemas.openxmlformats.org/officeDocument/2006/relationships/image" Target="../media/image22.png"/><Relationship Id="rId7" Type="http://schemas.openxmlformats.org/officeDocument/2006/relationships/image" Target="../media/image47.png"/><Relationship Id="rId12" Type="http://schemas.openxmlformats.org/officeDocument/2006/relationships/image" Target="../media/image94.png"/><Relationship Id="rId1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1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93.png"/><Relationship Id="rId5" Type="http://schemas.openxmlformats.org/officeDocument/2006/relationships/image" Target="../media/image92.png"/><Relationship Id="rId15" Type="http://schemas.openxmlformats.org/officeDocument/2006/relationships/image" Target="../media/image52.png"/><Relationship Id="rId10" Type="http://schemas.openxmlformats.org/officeDocument/2006/relationships/image" Target="../media/image74.png"/><Relationship Id="rId19" Type="http://schemas.openxmlformats.org/officeDocument/2006/relationships/image" Target="../media/image20.png"/><Relationship Id="rId4" Type="http://schemas.openxmlformats.org/officeDocument/2006/relationships/image" Target="../media/image34.png"/><Relationship Id="rId9" Type="http://schemas.openxmlformats.org/officeDocument/2006/relationships/image" Target="../media/image73.png"/><Relationship Id="rId14" Type="http://schemas.openxmlformats.org/officeDocument/2006/relationships/image" Target="../media/image42.png"/><Relationship Id="rId22"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2">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4">
            <a:extLst>
              <a:ext uri="{FF2B5EF4-FFF2-40B4-BE49-F238E27FC236}">
                <a16:creationId xmlns:a16="http://schemas.microsoft.com/office/drawing/2014/main" id="{06F847C8-7801-44D8-8CCA-CDBA7AD91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208" y="471875"/>
            <a:ext cx="14722205" cy="9114649"/>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ight Triangle 26">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935318" y="4892604"/>
            <a:ext cx="4197095" cy="469392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E600F8C-C8F3-420C-9D3B-E1FBE7BAE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261" y="914136"/>
            <a:ext cx="13903943" cy="822489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87780" y="2029172"/>
            <a:ext cx="7742225" cy="6123577"/>
          </a:xfrm>
        </p:spPr>
        <p:txBody>
          <a:bodyPr anchor="ctr">
            <a:normAutofit/>
          </a:bodyPr>
          <a:lstStyle/>
          <a:p>
            <a:pPr algn="r"/>
            <a:r>
              <a:rPr lang="en-US" sz="13200" b="1">
                <a:latin typeface="Avenir Heavy" panose="02000503020000020003" pitchFamily="2" charset="0"/>
                <a:cs typeface="Calibri Light"/>
              </a:rPr>
              <a:t>Marvin K. Peterson Library </a:t>
            </a:r>
          </a:p>
        </p:txBody>
      </p:sp>
      <p:sp>
        <p:nvSpPr>
          <p:cNvPr id="3" name="Subtitle 2"/>
          <p:cNvSpPr>
            <a:spLocks noGrp="1"/>
          </p:cNvSpPr>
          <p:nvPr>
            <p:ph type="subTitle" idx="1"/>
          </p:nvPr>
        </p:nvSpPr>
        <p:spPr>
          <a:xfrm>
            <a:off x="9914465" y="3786691"/>
            <a:ext cx="4238059" cy="2608543"/>
          </a:xfrm>
        </p:spPr>
        <p:txBody>
          <a:bodyPr vert="horz" lIns="116586" tIns="58293" rIns="116586" bIns="58293" rtlCol="0" anchor="ctr">
            <a:normAutofit/>
          </a:bodyPr>
          <a:lstStyle/>
          <a:p>
            <a:pPr algn="l"/>
            <a:r>
              <a:rPr lang="en-US" sz="2400">
                <a:latin typeface="Avenir Light" panose="020B0402020203020204" pitchFamily="34" charset="77"/>
                <a:cs typeface="Calibri"/>
              </a:rPr>
              <a:t>Katie + Hannah</a:t>
            </a:r>
          </a:p>
          <a:p>
            <a:pPr algn="l"/>
            <a:r>
              <a:rPr lang="en-US" sz="2400">
                <a:latin typeface="Avenir Light" panose="020B0402020203020204" pitchFamily="34" charset="77"/>
                <a:cs typeface="Calibri"/>
              </a:rPr>
              <a:t>Fall 2021</a:t>
            </a:r>
          </a:p>
          <a:p>
            <a:pPr algn="l"/>
            <a:r>
              <a:rPr lang="en-US" sz="2400">
                <a:latin typeface="Avenir Light" panose="020B0402020203020204" pitchFamily="34" charset="77"/>
                <a:cs typeface="Calibri"/>
              </a:rPr>
              <a:t>Studio V</a:t>
            </a:r>
            <a:endParaRPr lang="en-US" sz="2400">
              <a:latin typeface="Avenir Light" panose="020B0402020203020204" pitchFamily="34" charset="77"/>
            </a:endParaRPr>
          </a:p>
        </p:txBody>
      </p:sp>
      <p:cxnSp>
        <p:nvCxnSpPr>
          <p:cNvPr id="31" name="Straight Connector 30">
            <a:extLst>
              <a:ext uri="{FF2B5EF4-FFF2-40B4-BE49-F238E27FC236}">
                <a16:creationId xmlns:a16="http://schemas.microsoft.com/office/drawing/2014/main" id="{7AA55BF2-380C-4942-8AB1-55A6A52A3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06686" y="2717532"/>
            <a:ext cx="0" cy="4746859"/>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9AF1-C9D9-485C-AB86-D6CDD2EF69E0}"/>
              </a:ext>
            </a:extLst>
          </p:cNvPr>
          <p:cNvSpPr>
            <a:spLocks noGrp="1"/>
          </p:cNvSpPr>
          <p:nvPr>
            <p:ph type="title"/>
          </p:nvPr>
        </p:nvSpPr>
        <p:spPr>
          <a:xfrm>
            <a:off x="580850" y="15021"/>
            <a:ext cx="13407390" cy="1944159"/>
          </a:xfrm>
        </p:spPr>
        <p:txBody>
          <a:bodyPr/>
          <a:lstStyle/>
          <a:p>
            <a:r>
              <a:rPr lang="en-US" dirty="0">
                <a:latin typeface="Avenir Next LT Pro Demi"/>
                <a:cs typeface="Calibri Light"/>
              </a:rPr>
              <a:t>Quiet floor </a:t>
            </a:r>
            <a:endParaRPr lang="en-US" dirty="0">
              <a:latin typeface="Avenir Next LT Pro Demi"/>
            </a:endParaRPr>
          </a:p>
        </p:txBody>
      </p:sp>
      <p:pic>
        <p:nvPicPr>
          <p:cNvPr id="4" name="Picture 4" descr="A picture containing furniture, seat, chair&#10;&#10;Description automatically generated">
            <a:extLst>
              <a:ext uri="{FF2B5EF4-FFF2-40B4-BE49-F238E27FC236}">
                <a16:creationId xmlns:a16="http://schemas.microsoft.com/office/drawing/2014/main" id="{8B1C6615-08A4-49D4-9932-E37ECE38463F}"/>
              </a:ext>
            </a:extLst>
          </p:cNvPr>
          <p:cNvPicPr>
            <a:picLocks noChangeAspect="1"/>
          </p:cNvPicPr>
          <p:nvPr/>
        </p:nvPicPr>
        <p:blipFill>
          <a:blip r:embed="rId2"/>
          <a:stretch>
            <a:fillRect/>
          </a:stretch>
        </p:blipFill>
        <p:spPr>
          <a:xfrm>
            <a:off x="10016200" y="6481205"/>
            <a:ext cx="2591515" cy="3440198"/>
          </a:xfrm>
          <a:prstGeom prst="rect">
            <a:avLst/>
          </a:prstGeom>
        </p:spPr>
      </p:pic>
      <p:pic>
        <p:nvPicPr>
          <p:cNvPr id="5" name="Picture 5" descr="A picture containing table, worktable, handcart&#10;&#10;Description automatically generated">
            <a:extLst>
              <a:ext uri="{FF2B5EF4-FFF2-40B4-BE49-F238E27FC236}">
                <a16:creationId xmlns:a16="http://schemas.microsoft.com/office/drawing/2014/main" id="{831329C6-C6FF-43A7-A06C-DA3135CDD546}"/>
              </a:ext>
            </a:extLst>
          </p:cNvPr>
          <p:cNvPicPr>
            <a:picLocks noChangeAspect="1"/>
          </p:cNvPicPr>
          <p:nvPr/>
        </p:nvPicPr>
        <p:blipFill rotWithShape="1">
          <a:blip r:embed="rId3">
            <a:grayscl/>
          </a:blip>
          <a:srcRect l="5904" r="4843" b="5986"/>
          <a:stretch/>
        </p:blipFill>
        <p:spPr>
          <a:xfrm>
            <a:off x="8433141" y="3732916"/>
            <a:ext cx="4785309" cy="2636435"/>
          </a:xfrm>
          <a:prstGeom prst="rect">
            <a:avLst/>
          </a:prstGeom>
        </p:spPr>
      </p:pic>
      <p:pic>
        <p:nvPicPr>
          <p:cNvPr id="3" name="Picture 5" descr="Text, letter, whiteboard&#10;&#10;Description automatically generated">
            <a:extLst>
              <a:ext uri="{FF2B5EF4-FFF2-40B4-BE49-F238E27FC236}">
                <a16:creationId xmlns:a16="http://schemas.microsoft.com/office/drawing/2014/main" id="{998322D5-C257-4C67-85AF-521181B2AFC4}"/>
              </a:ext>
            </a:extLst>
          </p:cNvPr>
          <p:cNvPicPr>
            <a:picLocks noChangeAspect="1"/>
          </p:cNvPicPr>
          <p:nvPr/>
        </p:nvPicPr>
        <p:blipFill>
          <a:blip r:embed="rId4">
            <a:grayscl/>
          </a:blip>
          <a:stretch>
            <a:fillRect/>
          </a:stretch>
        </p:blipFill>
        <p:spPr>
          <a:xfrm>
            <a:off x="8779026" y="1059569"/>
            <a:ext cx="3490426" cy="2144744"/>
          </a:xfrm>
          <a:prstGeom prst="rect">
            <a:avLst/>
          </a:prstGeom>
        </p:spPr>
      </p:pic>
      <p:pic>
        <p:nvPicPr>
          <p:cNvPr id="6" name="Picture 6" descr="A picture containing wooden, shelf&#10;&#10;Description automatically generated">
            <a:extLst>
              <a:ext uri="{FF2B5EF4-FFF2-40B4-BE49-F238E27FC236}">
                <a16:creationId xmlns:a16="http://schemas.microsoft.com/office/drawing/2014/main" id="{8E98ED6A-4092-44B9-B993-2E0070DCE0D4}"/>
              </a:ext>
            </a:extLst>
          </p:cNvPr>
          <p:cNvPicPr>
            <a:picLocks noChangeAspect="1"/>
          </p:cNvPicPr>
          <p:nvPr/>
        </p:nvPicPr>
        <p:blipFill>
          <a:blip r:embed="rId5"/>
          <a:stretch>
            <a:fillRect/>
          </a:stretch>
        </p:blipFill>
        <p:spPr>
          <a:xfrm>
            <a:off x="580850" y="1441972"/>
            <a:ext cx="4343735" cy="7858817"/>
          </a:xfrm>
          <a:prstGeom prst="rect">
            <a:avLst/>
          </a:prstGeom>
        </p:spPr>
      </p:pic>
      <p:sp>
        <p:nvSpPr>
          <p:cNvPr id="10" name="TextBox 9">
            <a:extLst>
              <a:ext uri="{FF2B5EF4-FFF2-40B4-BE49-F238E27FC236}">
                <a16:creationId xmlns:a16="http://schemas.microsoft.com/office/drawing/2014/main" id="{00BCD7D5-31C9-4E6C-A20E-A4929C9AE3C0}"/>
              </a:ext>
            </a:extLst>
          </p:cNvPr>
          <p:cNvSpPr txBox="1"/>
          <p:nvPr/>
        </p:nvSpPr>
        <p:spPr>
          <a:xfrm>
            <a:off x="478721" y="9495299"/>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Library Stacks</a:t>
            </a:r>
          </a:p>
        </p:txBody>
      </p:sp>
      <p:sp>
        <p:nvSpPr>
          <p:cNvPr id="12" name="TextBox 11">
            <a:extLst>
              <a:ext uri="{FF2B5EF4-FFF2-40B4-BE49-F238E27FC236}">
                <a16:creationId xmlns:a16="http://schemas.microsoft.com/office/drawing/2014/main" id="{1C7B2CAB-6C0F-4912-B4E4-E3685EBF634A}"/>
              </a:ext>
            </a:extLst>
          </p:cNvPr>
          <p:cNvSpPr txBox="1"/>
          <p:nvPr/>
        </p:nvSpPr>
        <p:spPr>
          <a:xfrm>
            <a:off x="8686955" y="3195761"/>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Acoustics: Table Privacy panel</a:t>
            </a:r>
          </a:p>
        </p:txBody>
      </p:sp>
      <p:sp>
        <p:nvSpPr>
          <p:cNvPr id="14" name="TextBox 13">
            <a:extLst>
              <a:ext uri="{FF2B5EF4-FFF2-40B4-BE49-F238E27FC236}">
                <a16:creationId xmlns:a16="http://schemas.microsoft.com/office/drawing/2014/main" id="{B995DDF1-348A-4EEF-9403-A3C1A9D11E74}"/>
              </a:ext>
            </a:extLst>
          </p:cNvPr>
          <p:cNvSpPr txBox="1"/>
          <p:nvPr/>
        </p:nvSpPr>
        <p:spPr>
          <a:xfrm>
            <a:off x="9348984" y="9717071"/>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sp>
        <p:nvSpPr>
          <p:cNvPr id="16" name="TextBox 15">
            <a:extLst>
              <a:ext uri="{FF2B5EF4-FFF2-40B4-BE49-F238E27FC236}">
                <a16:creationId xmlns:a16="http://schemas.microsoft.com/office/drawing/2014/main" id="{14FBC6D5-8C43-4B1F-B157-BD42BA1FEDAA}"/>
              </a:ext>
            </a:extLst>
          </p:cNvPr>
          <p:cNvSpPr txBox="1"/>
          <p:nvPr/>
        </p:nvSpPr>
        <p:spPr>
          <a:xfrm>
            <a:off x="8779026" y="6332362"/>
            <a:ext cx="156040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Power Desk</a:t>
            </a:r>
          </a:p>
        </p:txBody>
      </p:sp>
      <p:pic>
        <p:nvPicPr>
          <p:cNvPr id="7" name="Picture 10">
            <a:extLst>
              <a:ext uri="{FF2B5EF4-FFF2-40B4-BE49-F238E27FC236}">
                <a16:creationId xmlns:a16="http://schemas.microsoft.com/office/drawing/2014/main" id="{2C93D8FB-C7EB-4644-A46A-A034F214994B}"/>
              </a:ext>
            </a:extLst>
          </p:cNvPr>
          <p:cNvPicPr>
            <a:picLocks noChangeAspect="1"/>
          </p:cNvPicPr>
          <p:nvPr/>
        </p:nvPicPr>
        <p:blipFill>
          <a:blip r:embed="rId6"/>
          <a:stretch>
            <a:fillRect/>
          </a:stretch>
        </p:blipFill>
        <p:spPr>
          <a:xfrm>
            <a:off x="6342091" y="3809712"/>
            <a:ext cx="1213720" cy="1307083"/>
          </a:xfrm>
          <a:prstGeom prst="rect">
            <a:avLst/>
          </a:prstGeom>
        </p:spPr>
      </p:pic>
      <p:pic>
        <p:nvPicPr>
          <p:cNvPr id="11" name="Picture 12">
            <a:extLst>
              <a:ext uri="{FF2B5EF4-FFF2-40B4-BE49-F238E27FC236}">
                <a16:creationId xmlns:a16="http://schemas.microsoft.com/office/drawing/2014/main" id="{7E5E9140-E68D-4C62-BFD3-9349342ECD53}"/>
              </a:ext>
            </a:extLst>
          </p:cNvPr>
          <p:cNvPicPr>
            <a:picLocks noChangeAspect="1"/>
          </p:cNvPicPr>
          <p:nvPr/>
        </p:nvPicPr>
        <p:blipFill>
          <a:blip r:embed="rId7"/>
          <a:stretch>
            <a:fillRect/>
          </a:stretch>
        </p:blipFill>
        <p:spPr>
          <a:xfrm>
            <a:off x="6371134" y="5651827"/>
            <a:ext cx="1241054" cy="1183775"/>
          </a:xfrm>
          <a:prstGeom prst="rect">
            <a:avLst/>
          </a:prstGeom>
        </p:spPr>
      </p:pic>
      <p:pic>
        <p:nvPicPr>
          <p:cNvPr id="13" name="Picture 7">
            <a:extLst>
              <a:ext uri="{FF2B5EF4-FFF2-40B4-BE49-F238E27FC236}">
                <a16:creationId xmlns:a16="http://schemas.microsoft.com/office/drawing/2014/main" id="{BFFD8F3E-CD4E-4658-A98C-B2737B4F06EC}"/>
              </a:ext>
            </a:extLst>
          </p:cNvPr>
          <p:cNvPicPr>
            <a:picLocks noChangeAspect="1"/>
          </p:cNvPicPr>
          <p:nvPr/>
        </p:nvPicPr>
        <p:blipFill rotWithShape="1">
          <a:blip r:embed="rId8"/>
          <a:srcRect t="18930" r="408" b="-1473"/>
          <a:stretch/>
        </p:blipFill>
        <p:spPr>
          <a:xfrm>
            <a:off x="6324453" y="8618708"/>
            <a:ext cx="1270098" cy="1098363"/>
          </a:xfrm>
          <a:prstGeom prst="rect">
            <a:avLst/>
          </a:prstGeom>
        </p:spPr>
      </p:pic>
      <p:pic>
        <p:nvPicPr>
          <p:cNvPr id="18" name="Picture 18" descr="A picture containing text, tiled&#10;&#10;Description automatically generated">
            <a:extLst>
              <a:ext uri="{FF2B5EF4-FFF2-40B4-BE49-F238E27FC236}">
                <a16:creationId xmlns:a16="http://schemas.microsoft.com/office/drawing/2014/main" id="{79CBF812-8928-48AB-8FB0-C8200C4D7BBC}"/>
              </a:ext>
            </a:extLst>
          </p:cNvPr>
          <p:cNvPicPr>
            <a:picLocks noChangeAspect="1"/>
          </p:cNvPicPr>
          <p:nvPr/>
        </p:nvPicPr>
        <p:blipFill>
          <a:blip r:embed="rId9"/>
          <a:stretch>
            <a:fillRect/>
          </a:stretch>
        </p:blipFill>
        <p:spPr>
          <a:xfrm>
            <a:off x="6323041" y="7251698"/>
            <a:ext cx="1232770" cy="1116781"/>
          </a:xfrm>
          <a:prstGeom prst="rect">
            <a:avLst/>
          </a:prstGeom>
        </p:spPr>
      </p:pic>
      <p:cxnSp>
        <p:nvCxnSpPr>
          <p:cNvPr id="15" name="Straight Arrow Connector 14">
            <a:extLst>
              <a:ext uri="{FF2B5EF4-FFF2-40B4-BE49-F238E27FC236}">
                <a16:creationId xmlns:a16="http://schemas.microsoft.com/office/drawing/2014/main" id="{579ED0EB-A1CD-46ED-98A5-7C8B34E29AD2}"/>
              </a:ext>
            </a:extLst>
          </p:cNvPr>
          <p:cNvCxnSpPr>
            <a:cxnSpLocks/>
          </p:cNvCxnSpPr>
          <p:nvPr/>
        </p:nvCxnSpPr>
        <p:spPr>
          <a:xfrm flipV="1">
            <a:off x="7358208" y="1622927"/>
            <a:ext cx="3412269" cy="486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B2BCBB8-46DC-4718-87B6-9A7302CA2169}"/>
              </a:ext>
            </a:extLst>
          </p:cNvPr>
          <p:cNvCxnSpPr>
            <a:cxnSpLocks/>
          </p:cNvCxnSpPr>
          <p:nvPr/>
        </p:nvCxnSpPr>
        <p:spPr>
          <a:xfrm flipV="1">
            <a:off x="7425901" y="4105216"/>
            <a:ext cx="1459795" cy="4079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E63DEC8-795F-4256-9552-713A6A0A2BC8}"/>
              </a:ext>
            </a:extLst>
          </p:cNvPr>
          <p:cNvCxnSpPr>
            <a:cxnSpLocks/>
          </p:cNvCxnSpPr>
          <p:nvPr/>
        </p:nvCxnSpPr>
        <p:spPr>
          <a:xfrm flipV="1">
            <a:off x="7826281" y="5755673"/>
            <a:ext cx="1213720" cy="513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ED1C82-C579-4049-BEBC-15ADF7E228A8}"/>
              </a:ext>
            </a:extLst>
          </p:cNvPr>
          <p:cNvCxnSpPr>
            <a:cxnSpLocks/>
          </p:cNvCxnSpPr>
          <p:nvPr/>
        </p:nvCxnSpPr>
        <p:spPr>
          <a:xfrm flipV="1">
            <a:off x="7425901" y="7422080"/>
            <a:ext cx="3644599" cy="591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623FC5-3D5A-4CE1-B1CF-173EC74B9D45}"/>
              </a:ext>
            </a:extLst>
          </p:cNvPr>
          <p:cNvCxnSpPr>
            <a:cxnSpLocks/>
          </p:cNvCxnSpPr>
          <p:nvPr/>
        </p:nvCxnSpPr>
        <p:spPr>
          <a:xfrm flipV="1">
            <a:off x="7372540" y="8907507"/>
            <a:ext cx="3698676" cy="3356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A2DFCBA-4F9C-44E2-9EF1-5721E4B981BC}"/>
              </a:ext>
            </a:extLst>
          </p:cNvPr>
          <p:cNvSpPr txBox="1"/>
          <p:nvPr/>
        </p:nvSpPr>
        <p:spPr>
          <a:xfrm>
            <a:off x="6229549" y="2908776"/>
            <a:ext cx="189289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Felt Upholstery</a:t>
            </a:r>
            <a:endParaRPr lang="en-US" sz="3084" dirty="0"/>
          </a:p>
        </p:txBody>
      </p:sp>
      <p:sp>
        <p:nvSpPr>
          <p:cNvPr id="26" name="TextBox 25">
            <a:extLst>
              <a:ext uri="{FF2B5EF4-FFF2-40B4-BE49-F238E27FC236}">
                <a16:creationId xmlns:a16="http://schemas.microsoft.com/office/drawing/2014/main" id="{6E14D764-BE0F-473B-8BBD-E7317C23BF9D}"/>
              </a:ext>
            </a:extLst>
          </p:cNvPr>
          <p:cNvSpPr txBox="1"/>
          <p:nvPr/>
        </p:nvSpPr>
        <p:spPr>
          <a:xfrm>
            <a:off x="6268160" y="830442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Mesh</a:t>
            </a:r>
            <a:endParaRPr lang="en-US" sz="3084" dirty="0"/>
          </a:p>
        </p:txBody>
      </p:sp>
      <p:sp>
        <p:nvSpPr>
          <p:cNvPr id="27" name="TextBox 26">
            <a:extLst>
              <a:ext uri="{FF2B5EF4-FFF2-40B4-BE49-F238E27FC236}">
                <a16:creationId xmlns:a16="http://schemas.microsoft.com/office/drawing/2014/main" id="{365D9C4B-0722-4FAA-B57C-DBFB5FB60913}"/>
              </a:ext>
            </a:extLst>
          </p:cNvPr>
          <p:cNvSpPr txBox="1"/>
          <p:nvPr/>
        </p:nvSpPr>
        <p:spPr>
          <a:xfrm>
            <a:off x="6195817" y="9671886"/>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28" name="TextBox 27">
            <a:extLst>
              <a:ext uri="{FF2B5EF4-FFF2-40B4-BE49-F238E27FC236}">
                <a16:creationId xmlns:a16="http://schemas.microsoft.com/office/drawing/2014/main" id="{008A8B4E-7E68-4D6B-B0C5-5D99D8BB4E01}"/>
              </a:ext>
            </a:extLst>
          </p:cNvPr>
          <p:cNvSpPr txBox="1"/>
          <p:nvPr/>
        </p:nvSpPr>
        <p:spPr>
          <a:xfrm>
            <a:off x="6214332" y="6833566"/>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29" name="TextBox 28">
            <a:extLst>
              <a:ext uri="{FF2B5EF4-FFF2-40B4-BE49-F238E27FC236}">
                <a16:creationId xmlns:a16="http://schemas.microsoft.com/office/drawing/2014/main" id="{1EAE1CA7-DC04-4779-B859-56C514D05189}"/>
              </a:ext>
            </a:extLst>
          </p:cNvPr>
          <p:cNvSpPr txBox="1"/>
          <p:nvPr/>
        </p:nvSpPr>
        <p:spPr>
          <a:xfrm>
            <a:off x="6229505" y="5094163"/>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pic>
        <p:nvPicPr>
          <p:cNvPr id="31" name="Picture 30">
            <a:extLst>
              <a:ext uri="{FF2B5EF4-FFF2-40B4-BE49-F238E27FC236}">
                <a16:creationId xmlns:a16="http://schemas.microsoft.com/office/drawing/2014/main" id="{A4BEA17F-28BF-C748-8C67-A224F7C10A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32" name="TextBox 31">
            <a:extLst>
              <a:ext uri="{FF2B5EF4-FFF2-40B4-BE49-F238E27FC236}">
                <a16:creationId xmlns:a16="http://schemas.microsoft.com/office/drawing/2014/main" id="{B0F246A5-E662-044C-9ADC-E878E1AD0DE0}"/>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33" name="TextBox 32">
            <a:extLst>
              <a:ext uri="{FF2B5EF4-FFF2-40B4-BE49-F238E27FC236}">
                <a16:creationId xmlns:a16="http://schemas.microsoft.com/office/drawing/2014/main" id="{9BAE040E-FA0C-7149-B4EF-F2D1F40E6D81}"/>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34" name="TextBox 33">
            <a:extLst>
              <a:ext uri="{FF2B5EF4-FFF2-40B4-BE49-F238E27FC236}">
                <a16:creationId xmlns:a16="http://schemas.microsoft.com/office/drawing/2014/main" id="{625137A7-5D1F-3341-837F-3C97AAFE9746}"/>
              </a:ext>
            </a:extLst>
          </p:cNvPr>
          <p:cNvSpPr txBox="1"/>
          <p:nvPr/>
        </p:nvSpPr>
        <p:spPr>
          <a:xfrm>
            <a:off x="14037976" y="8920011"/>
            <a:ext cx="1147482" cy="646331"/>
          </a:xfrm>
          <a:prstGeom prst="rect">
            <a:avLst/>
          </a:prstGeom>
          <a:noFill/>
        </p:spPr>
        <p:txBody>
          <a:bodyPr wrap="square" rtlCol="0">
            <a:spAutoFit/>
          </a:bodyPr>
          <a:lstStyle/>
          <a:p>
            <a:r>
              <a:rPr lang="en-US" sz="3600">
                <a:latin typeface="Avenir Book" panose="02000503020000020003" pitchFamily="2" charset="0"/>
              </a:rPr>
              <a:t>FR.1</a:t>
            </a:r>
          </a:p>
        </p:txBody>
      </p:sp>
      <p:sp>
        <p:nvSpPr>
          <p:cNvPr id="35" name="TextBox 34">
            <a:extLst>
              <a:ext uri="{FF2B5EF4-FFF2-40B4-BE49-F238E27FC236}">
                <a16:creationId xmlns:a16="http://schemas.microsoft.com/office/drawing/2014/main" id="{3C6CE844-F2E9-D04A-9B6E-A0EC8CF35A79}"/>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36" name="TextBox 35">
            <a:extLst>
              <a:ext uri="{FF2B5EF4-FFF2-40B4-BE49-F238E27FC236}">
                <a16:creationId xmlns:a16="http://schemas.microsoft.com/office/drawing/2014/main" id="{3B14C5E4-11EE-E44C-9A9D-E3C996F39AA6}"/>
              </a:ext>
            </a:extLst>
          </p:cNvPr>
          <p:cNvSpPr txBox="1"/>
          <p:nvPr/>
        </p:nvSpPr>
        <p:spPr>
          <a:xfrm>
            <a:off x="13868943" y="6334389"/>
            <a:ext cx="1952786" cy="430887"/>
          </a:xfrm>
          <a:prstGeom prst="rect">
            <a:avLst/>
          </a:prstGeom>
          <a:noFill/>
        </p:spPr>
        <p:txBody>
          <a:bodyPr wrap="square" rtlCol="0">
            <a:spAutoFit/>
          </a:bodyPr>
          <a:lstStyle/>
          <a:p>
            <a:r>
              <a:rPr lang="en-US" sz="1100" dirty="0">
                <a:latin typeface="Avenir Book" panose="02000503020000020003" pitchFamily="2" charset="0"/>
              </a:rPr>
              <a:t>Quiet Floor Private </a:t>
            </a:r>
          </a:p>
          <a:p>
            <a:r>
              <a:rPr lang="en-US" sz="1100" dirty="0">
                <a:latin typeface="Avenir Book" panose="02000503020000020003" pitchFamily="2" charset="0"/>
              </a:rPr>
              <a:t>Workspace Furniture</a:t>
            </a:r>
          </a:p>
        </p:txBody>
      </p:sp>
      <p:pic>
        <p:nvPicPr>
          <p:cNvPr id="20" name="Picture 19" descr="Background pattern&#10;&#10;Description automatically generated">
            <a:extLst>
              <a:ext uri="{FF2B5EF4-FFF2-40B4-BE49-F238E27FC236}">
                <a16:creationId xmlns:a16="http://schemas.microsoft.com/office/drawing/2014/main" id="{98F935F7-0B80-8B49-AB94-CF716F8700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2090" y="1460995"/>
            <a:ext cx="1430309" cy="1472272"/>
          </a:xfrm>
          <a:prstGeom prst="rect">
            <a:avLst/>
          </a:prstGeom>
        </p:spPr>
      </p:pic>
    </p:spTree>
    <p:extLst>
      <p:ext uri="{BB962C8B-B14F-4D97-AF65-F5344CB8AC3E}">
        <p14:creationId xmlns:p14="http://schemas.microsoft.com/office/powerpoint/2010/main" val="4213926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outdoor&#10;&#10;Description automatically generated">
            <a:extLst>
              <a:ext uri="{FF2B5EF4-FFF2-40B4-BE49-F238E27FC236}">
                <a16:creationId xmlns:a16="http://schemas.microsoft.com/office/drawing/2014/main" id="{0C3464C3-15F3-5B47-BAF0-96D1AC03F4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582" y="7258515"/>
            <a:ext cx="7639273" cy="1262538"/>
          </a:xfrm>
        </p:spPr>
      </p:pic>
      <p:sp>
        <p:nvSpPr>
          <p:cNvPr id="5" name="TextBox 4">
            <a:extLst>
              <a:ext uri="{FF2B5EF4-FFF2-40B4-BE49-F238E27FC236}">
                <a16:creationId xmlns:a16="http://schemas.microsoft.com/office/drawing/2014/main" id="{D7CCD457-929A-46DD-A7E8-0D18EF2ED9D9}"/>
              </a:ext>
            </a:extLst>
          </p:cNvPr>
          <p:cNvSpPr txBox="1"/>
          <p:nvPr/>
        </p:nvSpPr>
        <p:spPr>
          <a:xfrm>
            <a:off x="0" y="378216"/>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CLR Finishes </a:t>
            </a:r>
            <a:endParaRPr lang="en-US" sz="3084"/>
          </a:p>
        </p:txBody>
      </p:sp>
      <p:pic>
        <p:nvPicPr>
          <p:cNvPr id="7" name="Picture 6" descr="Background pattern&#10;&#10;Description automatically generated">
            <a:extLst>
              <a:ext uri="{FF2B5EF4-FFF2-40B4-BE49-F238E27FC236}">
                <a16:creationId xmlns:a16="http://schemas.microsoft.com/office/drawing/2014/main" id="{A51A2C57-8A08-484E-9774-0BB18FF3B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82" y="1687382"/>
            <a:ext cx="4014942" cy="3554512"/>
          </a:xfrm>
          <a:prstGeom prst="rect">
            <a:avLst/>
          </a:prstGeom>
        </p:spPr>
      </p:pic>
      <p:pic>
        <p:nvPicPr>
          <p:cNvPr id="9" name="Picture 8" descr="Shape&#10;&#10;Description automatically generated">
            <a:extLst>
              <a:ext uri="{FF2B5EF4-FFF2-40B4-BE49-F238E27FC236}">
                <a16:creationId xmlns:a16="http://schemas.microsoft.com/office/drawing/2014/main" id="{C617C14D-8396-334F-A035-DA9C270FC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81" y="5626793"/>
            <a:ext cx="4014941" cy="124682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3540A49-2111-EC46-B169-8C142B5D0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2410" y="4966541"/>
            <a:ext cx="4140275" cy="3554512"/>
          </a:xfrm>
          <a:prstGeom prst="rect">
            <a:avLst/>
          </a:prstGeom>
        </p:spPr>
      </p:pic>
      <p:sp>
        <p:nvSpPr>
          <p:cNvPr id="2" name="TextBox 1">
            <a:extLst>
              <a:ext uri="{FF2B5EF4-FFF2-40B4-BE49-F238E27FC236}">
                <a16:creationId xmlns:a16="http://schemas.microsoft.com/office/drawing/2014/main" id="{091917DD-A225-4E44-802D-960393A40770}"/>
              </a:ext>
            </a:extLst>
          </p:cNvPr>
          <p:cNvSpPr txBox="1"/>
          <p:nvPr/>
        </p:nvSpPr>
        <p:spPr>
          <a:xfrm>
            <a:off x="951448" y="5218014"/>
            <a:ext cx="1996704" cy="327782"/>
          </a:xfrm>
          <a:prstGeom prst="rect">
            <a:avLst/>
          </a:prstGeom>
          <a:noFill/>
        </p:spPr>
        <p:txBody>
          <a:bodyPr wrap="square" rtlCol="0">
            <a:spAutoFit/>
          </a:bodyPr>
          <a:lstStyle/>
          <a:p>
            <a:r>
              <a:rPr lang="en-US" sz="1530" i="1">
                <a:latin typeface="Avenir Light Oblique" panose="020B0402020203090204" pitchFamily="34" charset="77"/>
              </a:rPr>
              <a:t>Wall Paint</a:t>
            </a:r>
          </a:p>
        </p:txBody>
      </p:sp>
      <p:sp>
        <p:nvSpPr>
          <p:cNvPr id="6" name="TextBox 5">
            <a:extLst>
              <a:ext uri="{FF2B5EF4-FFF2-40B4-BE49-F238E27FC236}">
                <a16:creationId xmlns:a16="http://schemas.microsoft.com/office/drawing/2014/main" id="{3CB648CA-24CD-4840-81E2-2AEF93EE3A6F}"/>
              </a:ext>
            </a:extLst>
          </p:cNvPr>
          <p:cNvSpPr txBox="1"/>
          <p:nvPr/>
        </p:nvSpPr>
        <p:spPr>
          <a:xfrm>
            <a:off x="951448" y="6831524"/>
            <a:ext cx="1996704" cy="353174"/>
          </a:xfrm>
          <a:prstGeom prst="rect">
            <a:avLst/>
          </a:prstGeom>
          <a:noFill/>
        </p:spPr>
        <p:txBody>
          <a:bodyPr wrap="square" lIns="116586" tIns="58293" rIns="116586" bIns="58293" rtlCol="0" anchor="t">
            <a:spAutoFit/>
          </a:bodyPr>
          <a:lstStyle/>
          <a:p>
            <a:r>
              <a:rPr lang="en-US" sz="1530" i="1" dirty="0">
                <a:latin typeface="Avenir Light Oblique"/>
              </a:rPr>
              <a:t>Baseboard</a:t>
            </a:r>
          </a:p>
        </p:txBody>
      </p:sp>
      <p:sp>
        <p:nvSpPr>
          <p:cNvPr id="8" name="TextBox 7">
            <a:extLst>
              <a:ext uri="{FF2B5EF4-FFF2-40B4-BE49-F238E27FC236}">
                <a16:creationId xmlns:a16="http://schemas.microsoft.com/office/drawing/2014/main" id="{32C6A74D-3508-48D8-9A92-2BE305B9CA28}"/>
              </a:ext>
            </a:extLst>
          </p:cNvPr>
          <p:cNvSpPr txBox="1"/>
          <p:nvPr/>
        </p:nvSpPr>
        <p:spPr>
          <a:xfrm>
            <a:off x="9284086" y="8522703"/>
            <a:ext cx="1996704" cy="353174"/>
          </a:xfrm>
          <a:prstGeom prst="rect">
            <a:avLst/>
          </a:prstGeom>
          <a:noFill/>
        </p:spPr>
        <p:txBody>
          <a:bodyPr wrap="square" lIns="116586" tIns="58293" rIns="116586" bIns="58293" rtlCol="0" anchor="t">
            <a:spAutoFit/>
          </a:bodyPr>
          <a:lstStyle/>
          <a:p>
            <a:r>
              <a:rPr lang="en-US" sz="1530" i="1">
                <a:latin typeface="Avenir Light Oblique"/>
              </a:rPr>
              <a:t>Carpet Tile</a:t>
            </a:r>
            <a:endParaRPr lang="en-US" sz="3084"/>
          </a:p>
        </p:txBody>
      </p:sp>
      <p:sp>
        <p:nvSpPr>
          <p:cNvPr id="10" name="TextBox 9">
            <a:extLst>
              <a:ext uri="{FF2B5EF4-FFF2-40B4-BE49-F238E27FC236}">
                <a16:creationId xmlns:a16="http://schemas.microsoft.com/office/drawing/2014/main" id="{DD50E362-B301-4EA3-A97B-1E0538141EB0}"/>
              </a:ext>
            </a:extLst>
          </p:cNvPr>
          <p:cNvSpPr txBox="1"/>
          <p:nvPr/>
        </p:nvSpPr>
        <p:spPr>
          <a:xfrm>
            <a:off x="951450" y="8473060"/>
            <a:ext cx="2237818" cy="353174"/>
          </a:xfrm>
          <a:prstGeom prst="rect">
            <a:avLst/>
          </a:prstGeom>
          <a:noFill/>
        </p:spPr>
        <p:txBody>
          <a:bodyPr wrap="square" lIns="116586" tIns="58293" rIns="116586" bIns="58293" rtlCol="0" anchor="t">
            <a:spAutoFit/>
          </a:bodyPr>
          <a:lstStyle/>
          <a:p>
            <a:r>
              <a:rPr lang="en-US" sz="1530" i="1">
                <a:latin typeface="Avenir Light Oblique"/>
              </a:rPr>
              <a:t>Porcelain Flooring</a:t>
            </a:r>
            <a:endParaRPr lang="en-US" sz="3084"/>
          </a:p>
        </p:txBody>
      </p:sp>
      <p:pic>
        <p:nvPicPr>
          <p:cNvPr id="12" name="Picture 11">
            <a:extLst>
              <a:ext uri="{FF2B5EF4-FFF2-40B4-BE49-F238E27FC236}">
                <a16:creationId xmlns:a16="http://schemas.microsoft.com/office/drawing/2014/main" id="{71EF5635-70C8-EE4B-A1DB-6A34673EB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3" name="TextBox 12">
            <a:extLst>
              <a:ext uri="{FF2B5EF4-FFF2-40B4-BE49-F238E27FC236}">
                <a16:creationId xmlns:a16="http://schemas.microsoft.com/office/drawing/2014/main" id="{E351E882-BFC8-6C49-8A8F-97569F4FD23D}"/>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4" name="TextBox 13">
            <a:extLst>
              <a:ext uri="{FF2B5EF4-FFF2-40B4-BE49-F238E27FC236}">
                <a16:creationId xmlns:a16="http://schemas.microsoft.com/office/drawing/2014/main" id="{4E7D87C8-6978-574C-A4FC-FB904A11B049}"/>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5" name="TextBox 14">
            <a:extLst>
              <a:ext uri="{FF2B5EF4-FFF2-40B4-BE49-F238E27FC236}">
                <a16:creationId xmlns:a16="http://schemas.microsoft.com/office/drawing/2014/main" id="{0AA6DEAB-5991-764F-8CFB-85D26D4BA740}"/>
              </a:ext>
            </a:extLst>
          </p:cNvPr>
          <p:cNvSpPr txBox="1"/>
          <p:nvPr/>
        </p:nvSpPr>
        <p:spPr>
          <a:xfrm>
            <a:off x="14142203" y="8751283"/>
            <a:ext cx="1147482" cy="830997"/>
          </a:xfrm>
          <a:prstGeom prst="rect">
            <a:avLst/>
          </a:prstGeom>
          <a:noFill/>
        </p:spPr>
        <p:txBody>
          <a:bodyPr wrap="square" rtlCol="0">
            <a:spAutoFit/>
          </a:bodyPr>
          <a:lstStyle/>
          <a:p>
            <a:r>
              <a:rPr lang="en-US" sz="4800">
                <a:latin typeface="Avenir Book" panose="02000503020000020003" pitchFamily="2" charset="0"/>
              </a:rPr>
              <a:t>F.2</a:t>
            </a:r>
          </a:p>
        </p:txBody>
      </p:sp>
      <p:sp>
        <p:nvSpPr>
          <p:cNvPr id="16" name="TextBox 15">
            <a:extLst>
              <a:ext uri="{FF2B5EF4-FFF2-40B4-BE49-F238E27FC236}">
                <a16:creationId xmlns:a16="http://schemas.microsoft.com/office/drawing/2014/main" id="{2B1A1E94-6DD6-9842-9BCD-B17577369ADD}"/>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17" name="TextBox 16">
            <a:extLst>
              <a:ext uri="{FF2B5EF4-FFF2-40B4-BE49-F238E27FC236}">
                <a16:creationId xmlns:a16="http://schemas.microsoft.com/office/drawing/2014/main" id="{CE0A9F68-47A8-B346-B3ED-CF5F4C12B5A5}"/>
              </a:ext>
            </a:extLst>
          </p:cNvPr>
          <p:cNvSpPr txBox="1"/>
          <p:nvPr/>
        </p:nvSpPr>
        <p:spPr>
          <a:xfrm>
            <a:off x="13917478" y="6540285"/>
            <a:ext cx="1952786" cy="600164"/>
          </a:xfrm>
          <a:prstGeom prst="rect">
            <a:avLst/>
          </a:prstGeom>
          <a:noFill/>
        </p:spPr>
        <p:txBody>
          <a:bodyPr wrap="square" rtlCol="0">
            <a:spAutoFit/>
          </a:bodyPr>
          <a:lstStyle/>
          <a:p>
            <a:r>
              <a:rPr lang="en-US" sz="1100">
                <a:latin typeface="Avenir Book" panose="02000503020000020003" pitchFamily="2" charset="0"/>
              </a:rPr>
              <a:t>Center for Learning</a:t>
            </a:r>
          </a:p>
          <a:p>
            <a:r>
              <a:rPr lang="en-US" sz="1100">
                <a:latin typeface="Avenir Book" panose="02000503020000020003" pitchFamily="2" charset="0"/>
              </a:rPr>
              <a:t>Resources Main space </a:t>
            </a:r>
          </a:p>
          <a:p>
            <a:r>
              <a:rPr lang="en-US" sz="1100">
                <a:latin typeface="Avenir Book" panose="02000503020000020003" pitchFamily="2" charset="0"/>
              </a:rPr>
              <a:t>+ office Finishes</a:t>
            </a:r>
          </a:p>
        </p:txBody>
      </p:sp>
    </p:spTree>
    <p:extLst>
      <p:ext uri="{BB962C8B-B14F-4D97-AF65-F5344CB8AC3E}">
        <p14:creationId xmlns:p14="http://schemas.microsoft.com/office/powerpoint/2010/main" val="2423897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BBA5-3F44-4039-88D3-2D368B39DDB9}"/>
              </a:ext>
            </a:extLst>
          </p:cNvPr>
          <p:cNvSpPr>
            <a:spLocks noGrp="1"/>
          </p:cNvSpPr>
          <p:nvPr>
            <p:ph type="title"/>
          </p:nvPr>
        </p:nvSpPr>
        <p:spPr>
          <a:xfrm>
            <a:off x="308610" y="216781"/>
            <a:ext cx="11859375" cy="978175"/>
          </a:xfrm>
        </p:spPr>
        <p:txBody>
          <a:bodyPr/>
          <a:lstStyle/>
          <a:p>
            <a:r>
              <a:rPr lang="en-US">
                <a:latin typeface="Avenir Next LT Pro Demi"/>
                <a:cs typeface="Calibri Light"/>
              </a:rPr>
              <a:t>Center for Learning Resources</a:t>
            </a:r>
            <a:endParaRPr lang="en-US">
              <a:latin typeface="Avenir Next LT Pro Demi"/>
            </a:endParaRPr>
          </a:p>
        </p:txBody>
      </p:sp>
      <p:pic>
        <p:nvPicPr>
          <p:cNvPr id="3" name="Picture 3" descr="A picture containing table, furniture, indoor, wooden&#10;&#10;Description automatically generated">
            <a:extLst>
              <a:ext uri="{FF2B5EF4-FFF2-40B4-BE49-F238E27FC236}">
                <a16:creationId xmlns:a16="http://schemas.microsoft.com/office/drawing/2014/main" id="{CEEDE091-55D0-4564-98D8-4F9C08832593}"/>
              </a:ext>
            </a:extLst>
          </p:cNvPr>
          <p:cNvPicPr>
            <a:picLocks noChangeAspect="1"/>
          </p:cNvPicPr>
          <p:nvPr/>
        </p:nvPicPr>
        <p:blipFill>
          <a:blip r:embed="rId2">
            <a:grayscl/>
          </a:blip>
          <a:stretch>
            <a:fillRect/>
          </a:stretch>
        </p:blipFill>
        <p:spPr>
          <a:xfrm>
            <a:off x="2063581" y="2138072"/>
            <a:ext cx="4099265" cy="2681704"/>
          </a:xfrm>
          <a:prstGeom prst="rect">
            <a:avLst/>
          </a:prstGeom>
        </p:spPr>
      </p:pic>
      <p:pic>
        <p:nvPicPr>
          <p:cNvPr id="4" name="Picture 4">
            <a:extLst>
              <a:ext uri="{FF2B5EF4-FFF2-40B4-BE49-F238E27FC236}">
                <a16:creationId xmlns:a16="http://schemas.microsoft.com/office/drawing/2014/main" id="{88A4ACED-5613-4C83-AE9E-141ED9D466EB}"/>
              </a:ext>
            </a:extLst>
          </p:cNvPr>
          <p:cNvPicPr>
            <a:picLocks noChangeAspect="1"/>
          </p:cNvPicPr>
          <p:nvPr/>
        </p:nvPicPr>
        <p:blipFill>
          <a:blip r:embed="rId3">
            <a:grayscl/>
          </a:blip>
          <a:stretch>
            <a:fillRect/>
          </a:stretch>
        </p:blipFill>
        <p:spPr>
          <a:xfrm>
            <a:off x="1940268" y="5176336"/>
            <a:ext cx="3811987" cy="4641373"/>
          </a:xfrm>
          <a:prstGeom prst="rect">
            <a:avLst/>
          </a:prstGeom>
        </p:spPr>
      </p:pic>
      <p:pic>
        <p:nvPicPr>
          <p:cNvPr id="5" name="Picture 5" descr="A picture containing furniture, seat, chair&#10;&#10;Description automatically generated">
            <a:extLst>
              <a:ext uri="{FF2B5EF4-FFF2-40B4-BE49-F238E27FC236}">
                <a16:creationId xmlns:a16="http://schemas.microsoft.com/office/drawing/2014/main" id="{5BD4F29E-D4E1-45A3-B4E4-6B48C9F795C2}"/>
              </a:ext>
            </a:extLst>
          </p:cNvPr>
          <p:cNvPicPr>
            <a:picLocks noChangeAspect="1"/>
          </p:cNvPicPr>
          <p:nvPr/>
        </p:nvPicPr>
        <p:blipFill>
          <a:blip r:embed="rId4">
            <a:grayscl/>
          </a:blip>
          <a:stretch>
            <a:fillRect/>
          </a:stretch>
        </p:blipFill>
        <p:spPr>
          <a:xfrm>
            <a:off x="7984927" y="4959562"/>
            <a:ext cx="4516138" cy="4579745"/>
          </a:xfrm>
          <a:prstGeom prst="rect">
            <a:avLst/>
          </a:prstGeom>
        </p:spPr>
      </p:pic>
      <p:pic>
        <p:nvPicPr>
          <p:cNvPr id="7" name="Picture 6" descr="A picture containing table, worktable, handcart&#10;&#10;Description automatically generated">
            <a:extLst>
              <a:ext uri="{FF2B5EF4-FFF2-40B4-BE49-F238E27FC236}">
                <a16:creationId xmlns:a16="http://schemas.microsoft.com/office/drawing/2014/main" id="{79461192-3679-4B33-8B18-305EDFF56118}"/>
              </a:ext>
            </a:extLst>
          </p:cNvPr>
          <p:cNvPicPr>
            <a:picLocks noChangeAspect="1"/>
          </p:cNvPicPr>
          <p:nvPr/>
        </p:nvPicPr>
        <p:blipFill rotWithShape="1">
          <a:blip r:embed="rId5">
            <a:grayscl/>
          </a:blip>
          <a:srcRect l="6292" r="6292" b="5812"/>
          <a:stretch/>
        </p:blipFill>
        <p:spPr>
          <a:xfrm>
            <a:off x="6832634" y="2070738"/>
            <a:ext cx="4761244" cy="2749038"/>
          </a:xfrm>
          <a:prstGeom prst="rect">
            <a:avLst/>
          </a:prstGeom>
        </p:spPr>
      </p:pic>
      <p:sp>
        <p:nvSpPr>
          <p:cNvPr id="6" name="TextBox 5">
            <a:extLst>
              <a:ext uri="{FF2B5EF4-FFF2-40B4-BE49-F238E27FC236}">
                <a16:creationId xmlns:a16="http://schemas.microsoft.com/office/drawing/2014/main" id="{DC09FDFE-11D8-4DC1-8C47-FBEBCB214B1E}"/>
              </a:ext>
            </a:extLst>
          </p:cNvPr>
          <p:cNvSpPr txBox="1"/>
          <p:nvPr/>
        </p:nvSpPr>
        <p:spPr>
          <a:xfrm>
            <a:off x="1920641" y="4871785"/>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Power Table</a:t>
            </a:r>
            <a:endParaRPr lang="en-US" sz="3084"/>
          </a:p>
        </p:txBody>
      </p:sp>
      <p:sp>
        <p:nvSpPr>
          <p:cNvPr id="9" name="TextBox 8">
            <a:extLst>
              <a:ext uri="{FF2B5EF4-FFF2-40B4-BE49-F238E27FC236}">
                <a16:creationId xmlns:a16="http://schemas.microsoft.com/office/drawing/2014/main" id="{647149EB-2D1B-49DB-B6AF-A0072B873FE5}"/>
              </a:ext>
            </a:extLst>
          </p:cNvPr>
          <p:cNvSpPr txBox="1"/>
          <p:nvPr/>
        </p:nvSpPr>
        <p:spPr>
          <a:xfrm>
            <a:off x="7195273" y="4923366"/>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Power Table</a:t>
            </a:r>
            <a:endParaRPr lang="en-US" sz="3084" dirty="0"/>
          </a:p>
        </p:txBody>
      </p:sp>
      <p:sp>
        <p:nvSpPr>
          <p:cNvPr id="11" name="TextBox 10">
            <a:extLst>
              <a:ext uri="{FF2B5EF4-FFF2-40B4-BE49-F238E27FC236}">
                <a16:creationId xmlns:a16="http://schemas.microsoft.com/office/drawing/2014/main" id="{A2C330C9-E3BE-4308-8266-E8A6386E2EFD}"/>
              </a:ext>
            </a:extLst>
          </p:cNvPr>
          <p:cNvSpPr txBox="1"/>
          <p:nvPr/>
        </p:nvSpPr>
        <p:spPr>
          <a:xfrm>
            <a:off x="8170858" y="9305466"/>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sp>
        <p:nvSpPr>
          <p:cNvPr id="13" name="TextBox 12">
            <a:extLst>
              <a:ext uri="{FF2B5EF4-FFF2-40B4-BE49-F238E27FC236}">
                <a16:creationId xmlns:a16="http://schemas.microsoft.com/office/drawing/2014/main" id="{174C0A1F-269D-4C7A-B829-6FA730E6CDDF}"/>
              </a:ext>
            </a:extLst>
          </p:cNvPr>
          <p:cNvSpPr txBox="1"/>
          <p:nvPr/>
        </p:nvSpPr>
        <p:spPr>
          <a:xfrm>
            <a:off x="2038262" y="9305466"/>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pic>
        <p:nvPicPr>
          <p:cNvPr id="16" name="Picture 10">
            <a:extLst>
              <a:ext uri="{FF2B5EF4-FFF2-40B4-BE49-F238E27FC236}">
                <a16:creationId xmlns:a16="http://schemas.microsoft.com/office/drawing/2014/main" id="{99506A36-CFBB-434E-8E0D-CB9CF419D2A5}"/>
              </a:ext>
            </a:extLst>
          </p:cNvPr>
          <p:cNvPicPr>
            <a:picLocks noChangeAspect="1"/>
          </p:cNvPicPr>
          <p:nvPr/>
        </p:nvPicPr>
        <p:blipFill>
          <a:blip r:embed="rId6"/>
          <a:stretch>
            <a:fillRect/>
          </a:stretch>
        </p:blipFill>
        <p:spPr>
          <a:xfrm>
            <a:off x="483501" y="1906118"/>
            <a:ext cx="1186847" cy="1192249"/>
          </a:xfrm>
          <a:prstGeom prst="rect">
            <a:avLst/>
          </a:prstGeom>
        </p:spPr>
      </p:pic>
      <p:pic>
        <p:nvPicPr>
          <p:cNvPr id="17" name="Picture 12" descr="Shape&#10;&#10;Description automatically generated">
            <a:extLst>
              <a:ext uri="{FF2B5EF4-FFF2-40B4-BE49-F238E27FC236}">
                <a16:creationId xmlns:a16="http://schemas.microsoft.com/office/drawing/2014/main" id="{75143368-5EA0-4ECA-ACFF-894F26AC69F6}"/>
              </a:ext>
            </a:extLst>
          </p:cNvPr>
          <p:cNvPicPr>
            <a:picLocks noChangeAspect="1"/>
          </p:cNvPicPr>
          <p:nvPr/>
        </p:nvPicPr>
        <p:blipFill>
          <a:blip r:embed="rId7"/>
          <a:stretch>
            <a:fillRect/>
          </a:stretch>
        </p:blipFill>
        <p:spPr>
          <a:xfrm>
            <a:off x="478421" y="3475402"/>
            <a:ext cx="1187241" cy="1132445"/>
          </a:xfrm>
          <a:prstGeom prst="rect">
            <a:avLst/>
          </a:prstGeom>
        </p:spPr>
      </p:pic>
      <p:pic>
        <p:nvPicPr>
          <p:cNvPr id="18" name="Picture 18" descr="A picture containing orange&#10;&#10;Description automatically generated">
            <a:extLst>
              <a:ext uri="{FF2B5EF4-FFF2-40B4-BE49-F238E27FC236}">
                <a16:creationId xmlns:a16="http://schemas.microsoft.com/office/drawing/2014/main" id="{A768607D-56FC-4AE1-8DF2-FC27650B582C}"/>
              </a:ext>
            </a:extLst>
          </p:cNvPr>
          <p:cNvPicPr>
            <a:picLocks noChangeAspect="1"/>
          </p:cNvPicPr>
          <p:nvPr/>
        </p:nvPicPr>
        <p:blipFill>
          <a:blip r:embed="rId8"/>
          <a:stretch>
            <a:fillRect/>
          </a:stretch>
        </p:blipFill>
        <p:spPr>
          <a:xfrm>
            <a:off x="12115690" y="6069077"/>
            <a:ext cx="1128118" cy="1094938"/>
          </a:xfrm>
          <a:prstGeom prst="rect">
            <a:avLst/>
          </a:prstGeom>
        </p:spPr>
      </p:pic>
      <p:pic>
        <p:nvPicPr>
          <p:cNvPr id="19" name="Picture 19" descr="A picture containing orange&#10;&#10;Description automatically generated">
            <a:extLst>
              <a:ext uri="{FF2B5EF4-FFF2-40B4-BE49-F238E27FC236}">
                <a16:creationId xmlns:a16="http://schemas.microsoft.com/office/drawing/2014/main" id="{3B7E9566-28C9-4B96-A91E-55885FF7A6A2}"/>
              </a:ext>
            </a:extLst>
          </p:cNvPr>
          <p:cNvPicPr>
            <a:picLocks noChangeAspect="1"/>
          </p:cNvPicPr>
          <p:nvPr/>
        </p:nvPicPr>
        <p:blipFill>
          <a:blip r:embed="rId8"/>
          <a:stretch>
            <a:fillRect/>
          </a:stretch>
        </p:blipFill>
        <p:spPr>
          <a:xfrm>
            <a:off x="888200" y="6756575"/>
            <a:ext cx="825818" cy="801529"/>
          </a:xfrm>
          <a:prstGeom prst="rect">
            <a:avLst/>
          </a:prstGeom>
        </p:spPr>
      </p:pic>
      <p:cxnSp>
        <p:nvCxnSpPr>
          <p:cNvPr id="21" name="Straight Arrow Connector 20">
            <a:extLst>
              <a:ext uri="{FF2B5EF4-FFF2-40B4-BE49-F238E27FC236}">
                <a16:creationId xmlns:a16="http://schemas.microsoft.com/office/drawing/2014/main" id="{3601A163-ECDE-4FD8-80F9-BC50E38F27A7}"/>
              </a:ext>
            </a:extLst>
          </p:cNvPr>
          <p:cNvCxnSpPr>
            <a:cxnSpLocks/>
          </p:cNvCxnSpPr>
          <p:nvPr/>
        </p:nvCxnSpPr>
        <p:spPr>
          <a:xfrm flipV="1">
            <a:off x="1402389" y="4094964"/>
            <a:ext cx="1955830" cy="226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E0A177-303C-44C4-B192-3C940D1EE5BD}"/>
              </a:ext>
            </a:extLst>
          </p:cNvPr>
          <p:cNvCxnSpPr>
            <a:cxnSpLocks/>
          </p:cNvCxnSpPr>
          <p:nvPr/>
        </p:nvCxnSpPr>
        <p:spPr>
          <a:xfrm flipH="1" flipV="1">
            <a:off x="11103638" y="2372206"/>
            <a:ext cx="1215457" cy="360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E8FD793-B8F5-4EFB-9F87-276ED77BB1CC}"/>
              </a:ext>
            </a:extLst>
          </p:cNvPr>
          <p:cNvCxnSpPr>
            <a:cxnSpLocks/>
          </p:cNvCxnSpPr>
          <p:nvPr/>
        </p:nvCxnSpPr>
        <p:spPr>
          <a:xfrm flipH="1" flipV="1">
            <a:off x="10881443" y="3931933"/>
            <a:ext cx="1437652" cy="2642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E401DC7-CE21-43F9-B565-A708A15B0B03}"/>
              </a:ext>
            </a:extLst>
          </p:cNvPr>
          <p:cNvCxnSpPr>
            <a:cxnSpLocks/>
          </p:cNvCxnSpPr>
          <p:nvPr/>
        </p:nvCxnSpPr>
        <p:spPr>
          <a:xfrm flipH="1" flipV="1">
            <a:off x="576921" y="6216038"/>
            <a:ext cx="1031614" cy="114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D06EE4-6D3B-4EF3-964D-697412323863}"/>
              </a:ext>
            </a:extLst>
          </p:cNvPr>
          <p:cNvCxnSpPr>
            <a:cxnSpLocks/>
          </p:cNvCxnSpPr>
          <p:nvPr/>
        </p:nvCxnSpPr>
        <p:spPr>
          <a:xfrm flipH="1" flipV="1">
            <a:off x="10674382" y="6330488"/>
            <a:ext cx="1469315" cy="410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9B0A9E6-B861-44A8-BA2D-73DBDB3941C3}"/>
              </a:ext>
            </a:extLst>
          </p:cNvPr>
          <p:cNvSpPr txBox="1"/>
          <p:nvPr/>
        </p:nvSpPr>
        <p:spPr>
          <a:xfrm>
            <a:off x="367974" y="3065499"/>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27" name="TextBox 26">
            <a:extLst>
              <a:ext uri="{FF2B5EF4-FFF2-40B4-BE49-F238E27FC236}">
                <a16:creationId xmlns:a16="http://schemas.microsoft.com/office/drawing/2014/main" id="{5C884BC8-ECDA-44BE-BF55-EB940C2A9EAB}"/>
              </a:ext>
            </a:extLst>
          </p:cNvPr>
          <p:cNvSpPr txBox="1"/>
          <p:nvPr/>
        </p:nvSpPr>
        <p:spPr>
          <a:xfrm>
            <a:off x="351730" y="4578054"/>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28" name="TextBox 27">
            <a:extLst>
              <a:ext uri="{FF2B5EF4-FFF2-40B4-BE49-F238E27FC236}">
                <a16:creationId xmlns:a16="http://schemas.microsoft.com/office/drawing/2014/main" id="{E145A636-89CD-4B33-88DB-4580086C51EC}"/>
              </a:ext>
            </a:extLst>
          </p:cNvPr>
          <p:cNvSpPr txBox="1"/>
          <p:nvPr/>
        </p:nvSpPr>
        <p:spPr>
          <a:xfrm>
            <a:off x="12007853" y="3031571"/>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29" name="TextBox 28">
            <a:extLst>
              <a:ext uri="{FF2B5EF4-FFF2-40B4-BE49-F238E27FC236}">
                <a16:creationId xmlns:a16="http://schemas.microsoft.com/office/drawing/2014/main" id="{5612B52D-4A1A-4E7D-B0F5-561C685EB3DE}"/>
              </a:ext>
            </a:extLst>
          </p:cNvPr>
          <p:cNvSpPr txBox="1"/>
          <p:nvPr/>
        </p:nvSpPr>
        <p:spPr>
          <a:xfrm>
            <a:off x="11963597" y="451019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30" name="TextBox 29">
            <a:extLst>
              <a:ext uri="{FF2B5EF4-FFF2-40B4-BE49-F238E27FC236}">
                <a16:creationId xmlns:a16="http://schemas.microsoft.com/office/drawing/2014/main" id="{E25ECE0D-1545-44BD-8797-CFDD2FCB881B}"/>
              </a:ext>
            </a:extLst>
          </p:cNvPr>
          <p:cNvSpPr txBox="1"/>
          <p:nvPr/>
        </p:nvSpPr>
        <p:spPr>
          <a:xfrm>
            <a:off x="583911" y="766038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Plastic</a:t>
            </a:r>
            <a:endParaRPr lang="en-US" sz="3084" dirty="0"/>
          </a:p>
        </p:txBody>
      </p:sp>
      <p:sp>
        <p:nvSpPr>
          <p:cNvPr id="31" name="TextBox 30">
            <a:extLst>
              <a:ext uri="{FF2B5EF4-FFF2-40B4-BE49-F238E27FC236}">
                <a16:creationId xmlns:a16="http://schemas.microsoft.com/office/drawing/2014/main" id="{459D93E5-FCCF-49A6-A0F9-623E0F1C0E28}"/>
              </a:ext>
            </a:extLst>
          </p:cNvPr>
          <p:cNvSpPr txBox="1"/>
          <p:nvPr/>
        </p:nvSpPr>
        <p:spPr>
          <a:xfrm>
            <a:off x="11963597" y="714288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Plastic</a:t>
            </a:r>
            <a:endParaRPr lang="en-US" sz="3084" dirty="0"/>
          </a:p>
        </p:txBody>
      </p:sp>
      <p:pic>
        <p:nvPicPr>
          <p:cNvPr id="32" name="Picture 31">
            <a:extLst>
              <a:ext uri="{FF2B5EF4-FFF2-40B4-BE49-F238E27FC236}">
                <a16:creationId xmlns:a16="http://schemas.microsoft.com/office/drawing/2014/main" id="{D145A71D-9C70-B34C-85D5-70A63B1806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33" name="TextBox 32">
            <a:extLst>
              <a:ext uri="{FF2B5EF4-FFF2-40B4-BE49-F238E27FC236}">
                <a16:creationId xmlns:a16="http://schemas.microsoft.com/office/drawing/2014/main" id="{96A0E059-D99F-BC40-B286-2661E5ED4BB1}"/>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34" name="TextBox 33">
            <a:extLst>
              <a:ext uri="{FF2B5EF4-FFF2-40B4-BE49-F238E27FC236}">
                <a16:creationId xmlns:a16="http://schemas.microsoft.com/office/drawing/2014/main" id="{078FF7FA-8B6E-0E47-9FA9-F89796F009C0}"/>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35" name="TextBox 34">
            <a:extLst>
              <a:ext uri="{FF2B5EF4-FFF2-40B4-BE49-F238E27FC236}">
                <a16:creationId xmlns:a16="http://schemas.microsoft.com/office/drawing/2014/main" id="{9A2BB132-58A1-D143-A27B-CF1717B33F04}"/>
              </a:ext>
            </a:extLst>
          </p:cNvPr>
          <p:cNvSpPr txBox="1"/>
          <p:nvPr/>
        </p:nvSpPr>
        <p:spPr>
          <a:xfrm>
            <a:off x="14056659" y="8939471"/>
            <a:ext cx="1147482" cy="646331"/>
          </a:xfrm>
          <a:prstGeom prst="rect">
            <a:avLst/>
          </a:prstGeom>
          <a:noFill/>
        </p:spPr>
        <p:txBody>
          <a:bodyPr wrap="square" rtlCol="0">
            <a:spAutoFit/>
          </a:bodyPr>
          <a:lstStyle/>
          <a:p>
            <a:r>
              <a:rPr lang="en-US" sz="3600">
                <a:latin typeface="Avenir Book" panose="02000503020000020003" pitchFamily="2" charset="0"/>
              </a:rPr>
              <a:t>FR.2</a:t>
            </a:r>
          </a:p>
        </p:txBody>
      </p:sp>
      <p:sp>
        <p:nvSpPr>
          <p:cNvPr id="36" name="TextBox 35">
            <a:extLst>
              <a:ext uri="{FF2B5EF4-FFF2-40B4-BE49-F238E27FC236}">
                <a16:creationId xmlns:a16="http://schemas.microsoft.com/office/drawing/2014/main" id="{24666271-2A93-A54F-97C9-529FD0856E2A}"/>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37" name="TextBox 36">
            <a:extLst>
              <a:ext uri="{FF2B5EF4-FFF2-40B4-BE49-F238E27FC236}">
                <a16:creationId xmlns:a16="http://schemas.microsoft.com/office/drawing/2014/main" id="{F70FB5B3-67FB-5140-A115-2CA0DF8B1E88}"/>
              </a:ext>
            </a:extLst>
          </p:cNvPr>
          <p:cNvSpPr txBox="1"/>
          <p:nvPr/>
        </p:nvSpPr>
        <p:spPr>
          <a:xfrm>
            <a:off x="13851742" y="6526723"/>
            <a:ext cx="1952786" cy="430887"/>
          </a:xfrm>
          <a:prstGeom prst="rect">
            <a:avLst/>
          </a:prstGeom>
          <a:noFill/>
        </p:spPr>
        <p:txBody>
          <a:bodyPr wrap="square" rtlCol="0">
            <a:spAutoFit/>
          </a:bodyPr>
          <a:lstStyle/>
          <a:p>
            <a:r>
              <a:rPr lang="en-US" sz="1100">
                <a:latin typeface="Avenir Book" panose="02000503020000020003" pitchFamily="2" charset="0"/>
              </a:rPr>
              <a:t>Center for learning Resources Furniture</a:t>
            </a:r>
          </a:p>
        </p:txBody>
      </p:sp>
      <p:cxnSp>
        <p:nvCxnSpPr>
          <p:cNvPr id="12" name="Straight Arrow Connector 11">
            <a:extLst>
              <a:ext uri="{FF2B5EF4-FFF2-40B4-BE49-F238E27FC236}">
                <a16:creationId xmlns:a16="http://schemas.microsoft.com/office/drawing/2014/main" id="{BFED15FD-DE02-4197-B890-CC73CD83C7BA}"/>
              </a:ext>
            </a:extLst>
          </p:cNvPr>
          <p:cNvCxnSpPr>
            <a:cxnSpLocks/>
          </p:cNvCxnSpPr>
          <p:nvPr/>
        </p:nvCxnSpPr>
        <p:spPr>
          <a:xfrm>
            <a:off x="1423578" y="2436364"/>
            <a:ext cx="890296" cy="5925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10">
            <a:extLst>
              <a:ext uri="{FF2B5EF4-FFF2-40B4-BE49-F238E27FC236}">
                <a16:creationId xmlns:a16="http://schemas.microsoft.com/office/drawing/2014/main" id="{55D2ED79-4829-6B42-9EE8-FD692ECAFB79}"/>
              </a:ext>
            </a:extLst>
          </p:cNvPr>
          <p:cNvPicPr>
            <a:picLocks noChangeAspect="1"/>
          </p:cNvPicPr>
          <p:nvPr/>
        </p:nvPicPr>
        <p:blipFill>
          <a:blip r:embed="rId6"/>
          <a:stretch>
            <a:fillRect/>
          </a:stretch>
        </p:blipFill>
        <p:spPr>
          <a:xfrm>
            <a:off x="12109242" y="1906118"/>
            <a:ext cx="1186847" cy="1192249"/>
          </a:xfrm>
          <a:prstGeom prst="rect">
            <a:avLst/>
          </a:prstGeom>
        </p:spPr>
      </p:pic>
      <p:pic>
        <p:nvPicPr>
          <p:cNvPr id="46" name="Picture 12" descr="Shape&#10;&#10;Description automatically generated">
            <a:extLst>
              <a:ext uri="{FF2B5EF4-FFF2-40B4-BE49-F238E27FC236}">
                <a16:creationId xmlns:a16="http://schemas.microsoft.com/office/drawing/2014/main" id="{F9315B01-4001-D846-823B-350D333AABC8}"/>
              </a:ext>
            </a:extLst>
          </p:cNvPr>
          <p:cNvPicPr>
            <a:picLocks noChangeAspect="1"/>
          </p:cNvPicPr>
          <p:nvPr/>
        </p:nvPicPr>
        <p:blipFill>
          <a:blip r:embed="rId7"/>
          <a:stretch>
            <a:fillRect/>
          </a:stretch>
        </p:blipFill>
        <p:spPr>
          <a:xfrm>
            <a:off x="12109242" y="3430503"/>
            <a:ext cx="1187241" cy="1132445"/>
          </a:xfrm>
          <a:prstGeom prst="rect">
            <a:avLst/>
          </a:prstGeom>
        </p:spPr>
      </p:pic>
    </p:spTree>
    <p:extLst>
      <p:ext uri="{BB962C8B-B14F-4D97-AF65-F5344CB8AC3E}">
        <p14:creationId xmlns:p14="http://schemas.microsoft.com/office/powerpoint/2010/main" val="255687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table, furniture, drop-leaf table, console table&#10;&#10;Description automatically generated">
            <a:extLst>
              <a:ext uri="{FF2B5EF4-FFF2-40B4-BE49-F238E27FC236}">
                <a16:creationId xmlns:a16="http://schemas.microsoft.com/office/drawing/2014/main" id="{9469AE39-F652-0346-9304-4ED4142C2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83" y="2593725"/>
            <a:ext cx="4673600" cy="3022600"/>
          </a:xfrm>
          <a:prstGeom prst="rect">
            <a:avLst/>
          </a:prstGeom>
        </p:spPr>
      </p:pic>
      <p:sp>
        <p:nvSpPr>
          <p:cNvPr id="2" name="Title 1">
            <a:extLst>
              <a:ext uri="{FF2B5EF4-FFF2-40B4-BE49-F238E27FC236}">
                <a16:creationId xmlns:a16="http://schemas.microsoft.com/office/drawing/2014/main" id="{AD10BBA5-3F44-4039-88D3-2D368B39DDB9}"/>
              </a:ext>
            </a:extLst>
          </p:cNvPr>
          <p:cNvSpPr>
            <a:spLocks noGrp="1"/>
          </p:cNvSpPr>
          <p:nvPr>
            <p:ph type="title"/>
          </p:nvPr>
        </p:nvSpPr>
        <p:spPr>
          <a:xfrm>
            <a:off x="163378" y="98780"/>
            <a:ext cx="13407390" cy="1944159"/>
          </a:xfrm>
        </p:spPr>
        <p:txBody>
          <a:bodyPr/>
          <a:lstStyle/>
          <a:p>
            <a:r>
              <a:rPr lang="en-US" dirty="0">
                <a:latin typeface="Avenir Next LT Pro Demi"/>
                <a:cs typeface="Calibri Light"/>
              </a:rPr>
              <a:t>CLR- Study rooms + offices</a:t>
            </a:r>
            <a:endParaRPr lang="en-US" dirty="0">
              <a:latin typeface="Avenir Next LT Pro Demi"/>
            </a:endParaRPr>
          </a:p>
        </p:txBody>
      </p:sp>
      <p:pic>
        <p:nvPicPr>
          <p:cNvPr id="6" name="Picture 7" descr="A picture containing seat, furniture, chair&#10;&#10;Description automatically generated">
            <a:extLst>
              <a:ext uri="{FF2B5EF4-FFF2-40B4-BE49-F238E27FC236}">
                <a16:creationId xmlns:a16="http://schemas.microsoft.com/office/drawing/2014/main" id="{7D8BA481-937C-4201-B68E-E37D4AECBEFC}"/>
              </a:ext>
            </a:extLst>
          </p:cNvPr>
          <p:cNvPicPr>
            <a:picLocks noChangeAspect="1"/>
          </p:cNvPicPr>
          <p:nvPr/>
        </p:nvPicPr>
        <p:blipFill rotWithShape="1">
          <a:blip r:embed="rId4"/>
          <a:srcRect l="12081" t="6181" r="3356" b="6402"/>
          <a:stretch/>
        </p:blipFill>
        <p:spPr>
          <a:xfrm>
            <a:off x="10130155" y="3219132"/>
            <a:ext cx="2555967" cy="2675460"/>
          </a:xfrm>
          <a:prstGeom prst="rect">
            <a:avLst/>
          </a:prstGeom>
        </p:spPr>
      </p:pic>
      <p:pic>
        <p:nvPicPr>
          <p:cNvPr id="10" name="Picture 4">
            <a:extLst>
              <a:ext uri="{FF2B5EF4-FFF2-40B4-BE49-F238E27FC236}">
                <a16:creationId xmlns:a16="http://schemas.microsoft.com/office/drawing/2014/main" id="{149776EA-B471-4A60-90E8-3D16E064FBB0}"/>
              </a:ext>
            </a:extLst>
          </p:cNvPr>
          <p:cNvPicPr>
            <a:picLocks noChangeAspect="1"/>
          </p:cNvPicPr>
          <p:nvPr/>
        </p:nvPicPr>
        <p:blipFill>
          <a:blip r:embed="rId5">
            <a:grayscl/>
          </a:blip>
          <a:stretch>
            <a:fillRect/>
          </a:stretch>
        </p:blipFill>
        <p:spPr>
          <a:xfrm>
            <a:off x="9812005" y="5936682"/>
            <a:ext cx="2902506" cy="3534013"/>
          </a:xfrm>
          <a:prstGeom prst="rect">
            <a:avLst/>
          </a:prstGeom>
        </p:spPr>
      </p:pic>
      <p:pic>
        <p:nvPicPr>
          <p:cNvPr id="12" name="Picture 12" descr="A picture containing text, table, stand, chest of drawers&#10;&#10;Description automatically generated">
            <a:extLst>
              <a:ext uri="{FF2B5EF4-FFF2-40B4-BE49-F238E27FC236}">
                <a16:creationId xmlns:a16="http://schemas.microsoft.com/office/drawing/2014/main" id="{11C8350D-8A09-456B-944A-43C92F6098F2}"/>
              </a:ext>
            </a:extLst>
          </p:cNvPr>
          <p:cNvPicPr>
            <a:picLocks noChangeAspect="1"/>
          </p:cNvPicPr>
          <p:nvPr/>
        </p:nvPicPr>
        <p:blipFill>
          <a:blip r:embed="rId6">
            <a:grayscl/>
          </a:blip>
          <a:stretch>
            <a:fillRect/>
          </a:stretch>
        </p:blipFill>
        <p:spPr>
          <a:xfrm>
            <a:off x="282625" y="6279683"/>
            <a:ext cx="4359438" cy="2126754"/>
          </a:xfrm>
          <a:prstGeom prst="rect">
            <a:avLst/>
          </a:prstGeom>
        </p:spPr>
      </p:pic>
      <p:pic>
        <p:nvPicPr>
          <p:cNvPr id="13" name="Picture 13" descr="A white office chair&#10;&#10;Description automatically generated">
            <a:extLst>
              <a:ext uri="{FF2B5EF4-FFF2-40B4-BE49-F238E27FC236}">
                <a16:creationId xmlns:a16="http://schemas.microsoft.com/office/drawing/2014/main" id="{551C5405-ED89-4069-B254-43E70CCF5249}"/>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411673" y="6427338"/>
            <a:ext cx="1909866" cy="2552703"/>
          </a:xfrm>
          <a:prstGeom prst="rect">
            <a:avLst/>
          </a:prstGeom>
        </p:spPr>
      </p:pic>
      <p:sp>
        <p:nvSpPr>
          <p:cNvPr id="3" name="TextBox 2">
            <a:extLst>
              <a:ext uri="{FF2B5EF4-FFF2-40B4-BE49-F238E27FC236}">
                <a16:creationId xmlns:a16="http://schemas.microsoft.com/office/drawing/2014/main" id="{BEDC3A49-0AC5-47E1-854D-51A023D0D443}"/>
              </a:ext>
            </a:extLst>
          </p:cNvPr>
          <p:cNvSpPr txBox="1"/>
          <p:nvPr/>
        </p:nvSpPr>
        <p:spPr>
          <a:xfrm>
            <a:off x="6365463" y="8939471"/>
            <a:ext cx="164731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sp>
        <p:nvSpPr>
          <p:cNvPr id="9" name="TextBox 8">
            <a:extLst>
              <a:ext uri="{FF2B5EF4-FFF2-40B4-BE49-F238E27FC236}">
                <a16:creationId xmlns:a16="http://schemas.microsoft.com/office/drawing/2014/main" id="{C594F781-780A-416B-96DA-D4E68C835A4C}"/>
              </a:ext>
            </a:extLst>
          </p:cNvPr>
          <p:cNvSpPr txBox="1"/>
          <p:nvPr/>
        </p:nvSpPr>
        <p:spPr>
          <a:xfrm>
            <a:off x="10545705" y="9148022"/>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Task Chair</a:t>
            </a:r>
          </a:p>
        </p:txBody>
      </p:sp>
      <p:sp>
        <p:nvSpPr>
          <p:cNvPr id="14" name="TextBox 13">
            <a:extLst>
              <a:ext uri="{FF2B5EF4-FFF2-40B4-BE49-F238E27FC236}">
                <a16:creationId xmlns:a16="http://schemas.microsoft.com/office/drawing/2014/main" id="{45B5BEF1-DCD0-4BC9-B233-F45E767235DC}"/>
              </a:ext>
            </a:extLst>
          </p:cNvPr>
          <p:cNvSpPr txBox="1"/>
          <p:nvPr/>
        </p:nvSpPr>
        <p:spPr>
          <a:xfrm>
            <a:off x="10039406" y="5804520"/>
            <a:ext cx="285777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Lounge chair with tablet arm</a:t>
            </a:r>
          </a:p>
        </p:txBody>
      </p:sp>
      <p:sp>
        <p:nvSpPr>
          <p:cNvPr id="15" name="TextBox 14">
            <a:extLst>
              <a:ext uri="{FF2B5EF4-FFF2-40B4-BE49-F238E27FC236}">
                <a16:creationId xmlns:a16="http://schemas.microsoft.com/office/drawing/2014/main" id="{7F8C16E2-44BF-4C60-9BF5-8B523851C0DD}"/>
              </a:ext>
            </a:extLst>
          </p:cNvPr>
          <p:cNvSpPr txBox="1"/>
          <p:nvPr/>
        </p:nvSpPr>
        <p:spPr>
          <a:xfrm>
            <a:off x="163378" y="5771417"/>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Systems Furniture: Office Desk </a:t>
            </a:r>
          </a:p>
        </p:txBody>
      </p:sp>
      <p:sp>
        <p:nvSpPr>
          <p:cNvPr id="16" name="TextBox 15">
            <a:extLst>
              <a:ext uri="{FF2B5EF4-FFF2-40B4-BE49-F238E27FC236}">
                <a16:creationId xmlns:a16="http://schemas.microsoft.com/office/drawing/2014/main" id="{B8BC231F-A7FF-42F4-810D-9A622EABBC44}"/>
              </a:ext>
            </a:extLst>
          </p:cNvPr>
          <p:cNvSpPr txBox="1"/>
          <p:nvPr/>
        </p:nvSpPr>
        <p:spPr>
          <a:xfrm>
            <a:off x="222618" y="8455027"/>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Systems Furniture: Office Credenza</a:t>
            </a:r>
          </a:p>
        </p:txBody>
      </p:sp>
      <p:pic>
        <p:nvPicPr>
          <p:cNvPr id="4" name="Picture 12" descr="A picture containing tiled&#10;&#10;Description automatically generated">
            <a:extLst>
              <a:ext uri="{FF2B5EF4-FFF2-40B4-BE49-F238E27FC236}">
                <a16:creationId xmlns:a16="http://schemas.microsoft.com/office/drawing/2014/main" id="{DACEA5CE-1F17-44B6-A537-72CE8F4F47D6}"/>
              </a:ext>
            </a:extLst>
          </p:cNvPr>
          <p:cNvPicPr>
            <a:picLocks noChangeAspect="1"/>
          </p:cNvPicPr>
          <p:nvPr/>
        </p:nvPicPr>
        <p:blipFill rotWithShape="1">
          <a:blip r:embed="rId9"/>
          <a:srcRect l="19209" t="39104"/>
          <a:stretch/>
        </p:blipFill>
        <p:spPr>
          <a:xfrm>
            <a:off x="12580894" y="2476789"/>
            <a:ext cx="989874" cy="1001076"/>
          </a:xfrm>
          <a:prstGeom prst="rect">
            <a:avLst/>
          </a:prstGeom>
        </p:spPr>
      </p:pic>
      <p:pic>
        <p:nvPicPr>
          <p:cNvPr id="5" name="Picture 18" descr="A picture containing graphical user interface&#10;&#10;Description automatically generated">
            <a:extLst>
              <a:ext uri="{FF2B5EF4-FFF2-40B4-BE49-F238E27FC236}">
                <a16:creationId xmlns:a16="http://schemas.microsoft.com/office/drawing/2014/main" id="{8C835D7A-54F6-41AD-A0AB-8B189C7BFD90}"/>
              </a:ext>
            </a:extLst>
          </p:cNvPr>
          <p:cNvPicPr>
            <a:picLocks noChangeAspect="1"/>
          </p:cNvPicPr>
          <p:nvPr/>
        </p:nvPicPr>
        <p:blipFill>
          <a:blip r:embed="rId10"/>
          <a:stretch>
            <a:fillRect/>
          </a:stretch>
        </p:blipFill>
        <p:spPr>
          <a:xfrm>
            <a:off x="12643714" y="3922159"/>
            <a:ext cx="906600" cy="1020312"/>
          </a:xfrm>
          <a:prstGeom prst="rect">
            <a:avLst/>
          </a:prstGeom>
        </p:spPr>
      </p:pic>
      <p:pic>
        <p:nvPicPr>
          <p:cNvPr id="7" name="Picture 7">
            <a:extLst>
              <a:ext uri="{FF2B5EF4-FFF2-40B4-BE49-F238E27FC236}">
                <a16:creationId xmlns:a16="http://schemas.microsoft.com/office/drawing/2014/main" id="{B001357D-51C8-4EC5-9E7B-BA5365C8C4BB}"/>
              </a:ext>
            </a:extLst>
          </p:cNvPr>
          <p:cNvPicPr>
            <a:picLocks noChangeAspect="1"/>
          </p:cNvPicPr>
          <p:nvPr/>
        </p:nvPicPr>
        <p:blipFill rotWithShape="1">
          <a:blip r:embed="rId11"/>
          <a:srcRect t="18930" r="408" b="-1473"/>
          <a:stretch/>
        </p:blipFill>
        <p:spPr>
          <a:xfrm>
            <a:off x="8765048" y="8076457"/>
            <a:ext cx="954422" cy="825372"/>
          </a:xfrm>
          <a:prstGeom prst="rect">
            <a:avLst/>
          </a:prstGeom>
        </p:spPr>
      </p:pic>
      <p:pic>
        <p:nvPicPr>
          <p:cNvPr id="8" name="Picture 18" descr="A picture containing text, tiled&#10;&#10;Description automatically generated">
            <a:extLst>
              <a:ext uri="{FF2B5EF4-FFF2-40B4-BE49-F238E27FC236}">
                <a16:creationId xmlns:a16="http://schemas.microsoft.com/office/drawing/2014/main" id="{3BCC5C48-FFB8-4B17-8F2A-17CFA66F57A4}"/>
              </a:ext>
            </a:extLst>
          </p:cNvPr>
          <p:cNvPicPr>
            <a:picLocks noChangeAspect="1"/>
          </p:cNvPicPr>
          <p:nvPr/>
        </p:nvPicPr>
        <p:blipFill>
          <a:blip r:embed="rId12"/>
          <a:stretch>
            <a:fillRect/>
          </a:stretch>
        </p:blipFill>
        <p:spPr>
          <a:xfrm>
            <a:off x="8790176" y="6824774"/>
            <a:ext cx="893684" cy="845107"/>
          </a:xfrm>
          <a:prstGeom prst="rect">
            <a:avLst/>
          </a:prstGeom>
        </p:spPr>
      </p:pic>
      <p:pic>
        <p:nvPicPr>
          <p:cNvPr id="19" name="Picture 19">
            <a:extLst>
              <a:ext uri="{FF2B5EF4-FFF2-40B4-BE49-F238E27FC236}">
                <a16:creationId xmlns:a16="http://schemas.microsoft.com/office/drawing/2014/main" id="{A9DD1CCC-C049-4747-BE8B-A3FDB61019E5}"/>
              </a:ext>
            </a:extLst>
          </p:cNvPr>
          <p:cNvPicPr>
            <a:picLocks noChangeAspect="1"/>
          </p:cNvPicPr>
          <p:nvPr/>
        </p:nvPicPr>
        <p:blipFill>
          <a:blip r:embed="rId13"/>
          <a:stretch>
            <a:fillRect/>
          </a:stretch>
        </p:blipFill>
        <p:spPr>
          <a:xfrm>
            <a:off x="4871493" y="6808452"/>
            <a:ext cx="680085" cy="716518"/>
          </a:xfrm>
          <a:prstGeom prst="rect">
            <a:avLst/>
          </a:prstGeom>
        </p:spPr>
      </p:pic>
      <p:pic>
        <p:nvPicPr>
          <p:cNvPr id="20" name="Picture 20" descr="Shape&#10;&#10;Description automatically generated">
            <a:extLst>
              <a:ext uri="{FF2B5EF4-FFF2-40B4-BE49-F238E27FC236}">
                <a16:creationId xmlns:a16="http://schemas.microsoft.com/office/drawing/2014/main" id="{AFD72EAF-6783-466F-B123-65642ED7C163}"/>
              </a:ext>
            </a:extLst>
          </p:cNvPr>
          <p:cNvPicPr>
            <a:picLocks noChangeAspect="1"/>
          </p:cNvPicPr>
          <p:nvPr/>
        </p:nvPicPr>
        <p:blipFill>
          <a:blip r:embed="rId14"/>
          <a:stretch>
            <a:fillRect/>
          </a:stretch>
        </p:blipFill>
        <p:spPr>
          <a:xfrm>
            <a:off x="4873635" y="7876085"/>
            <a:ext cx="704374" cy="752951"/>
          </a:xfrm>
          <a:prstGeom prst="rect">
            <a:avLst/>
          </a:prstGeom>
        </p:spPr>
      </p:pic>
      <p:pic>
        <p:nvPicPr>
          <p:cNvPr id="21" name="Picture 20" descr="Shape&#10;&#10;Description automatically generated">
            <a:extLst>
              <a:ext uri="{FF2B5EF4-FFF2-40B4-BE49-F238E27FC236}">
                <a16:creationId xmlns:a16="http://schemas.microsoft.com/office/drawing/2014/main" id="{2C41B9F8-A40E-49CC-A572-019633430FAF}"/>
              </a:ext>
            </a:extLst>
          </p:cNvPr>
          <p:cNvPicPr>
            <a:picLocks noChangeAspect="1"/>
          </p:cNvPicPr>
          <p:nvPr/>
        </p:nvPicPr>
        <p:blipFill>
          <a:blip r:embed="rId14"/>
          <a:stretch>
            <a:fillRect/>
          </a:stretch>
        </p:blipFill>
        <p:spPr>
          <a:xfrm>
            <a:off x="4873635" y="4548716"/>
            <a:ext cx="704374" cy="752951"/>
          </a:xfrm>
          <a:prstGeom prst="rect">
            <a:avLst/>
          </a:prstGeom>
        </p:spPr>
      </p:pic>
      <p:pic>
        <p:nvPicPr>
          <p:cNvPr id="22" name="Picture 19">
            <a:extLst>
              <a:ext uri="{FF2B5EF4-FFF2-40B4-BE49-F238E27FC236}">
                <a16:creationId xmlns:a16="http://schemas.microsoft.com/office/drawing/2014/main" id="{67D8A075-96F0-49CD-AB4C-E857103D847D}"/>
              </a:ext>
            </a:extLst>
          </p:cNvPr>
          <p:cNvPicPr>
            <a:picLocks noChangeAspect="1"/>
          </p:cNvPicPr>
          <p:nvPr/>
        </p:nvPicPr>
        <p:blipFill>
          <a:blip r:embed="rId13"/>
          <a:stretch>
            <a:fillRect/>
          </a:stretch>
        </p:blipFill>
        <p:spPr>
          <a:xfrm>
            <a:off x="4871492" y="3465324"/>
            <a:ext cx="680085" cy="716518"/>
          </a:xfrm>
          <a:prstGeom prst="rect">
            <a:avLst/>
          </a:prstGeom>
        </p:spPr>
      </p:pic>
      <p:cxnSp>
        <p:nvCxnSpPr>
          <p:cNvPr id="17" name="Straight Arrow Connector 16">
            <a:extLst>
              <a:ext uri="{FF2B5EF4-FFF2-40B4-BE49-F238E27FC236}">
                <a16:creationId xmlns:a16="http://schemas.microsoft.com/office/drawing/2014/main" id="{B9CEE261-4444-4CC5-8C76-5D69CB45CE15}"/>
              </a:ext>
            </a:extLst>
          </p:cNvPr>
          <p:cNvCxnSpPr>
            <a:cxnSpLocks/>
          </p:cNvCxnSpPr>
          <p:nvPr/>
        </p:nvCxnSpPr>
        <p:spPr>
          <a:xfrm flipH="1" flipV="1">
            <a:off x="3774127" y="3162741"/>
            <a:ext cx="1243744" cy="5536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ABF851-55FD-4CA2-91D5-CB8E02A94864}"/>
              </a:ext>
            </a:extLst>
          </p:cNvPr>
          <p:cNvCxnSpPr>
            <a:cxnSpLocks/>
          </p:cNvCxnSpPr>
          <p:nvPr/>
        </p:nvCxnSpPr>
        <p:spPr>
          <a:xfrm flipH="1" flipV="1">
            <a:off x="3918791" y="4548609"/>
            <a:ext cx="1179207" cy="4398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9CDF1E-273B-41D9-9159-13902E0FE5B2}"/>
              </a:ext>
            </a:extLst>
          </p:cNvPr>
          <p:cNvCxnSpPr>
            <a:cxnSpLocks/>
          </p:cNvCxnSpPr>
          <p:nvPr/>
        </p:nvCxnSpPr>
        <p:spPr>
          <a:xfrm flipH="1" flipV="1">
            <a:off x="3665745" y="7197920"/>
            <a:ext cx="1352125" cy="841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7AF466B-9B8F-4EBE-A582-D0EE9D4E5B2E}"/>
              </a:ext>
            </a:extLst>
          </p:cNvPr>
          <p:cNvCxnSpPr>
            <a:cxnSpLocks/>
          </p:cNvCxnSpPr>
          <p:nvPr/>
        </p:nvCxnSpPr>
        <p:spPr>
          <a:xfrm flipH="1" flipV="1">
            <a:off x="3876080" y="8139422"/>
            <a:ext cx="1352125" cy="841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C62E92-0866-4D35-A268-97A9A95C5FB6}"/>
              </a:ext>
            </a:extLst>
          </p:cNvPr>
          <p:cNvCxnSpPr>
            <a:cxnSpLocks/>
          </p:cNvCxnSpPr>
          <p:nvPr/>
        </p:nvCxnSpPr>
        <p:spPr>
          <a:xfrm flipH="1">
            <a:off x="11180767" y="2701157"/>
            <a:ext cx="1692799" cy="868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0B57BAF-BC51-425A-88E1-034CB696ADED}"/>
              </a:ext>
            </a:extLst>
          </p:cNvPr>
          <p:cNvCxnSpPr>
            <a:cxnSpLocks/>
          </p:cNvCxnSpPr>
          <p:nvPr/>
        </p:nvCxnSpPr>
        <p:spPr>
          <a:xfrm flipH="1" flipV="1">
            <a:off x="12169750" y="3808657"/>
            <a:ext cx="781878" cy="4592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18695F-5ED7-42F4-9FD3-47B350EA1DA8}"/>
              </a:ext>
            </a:extLst>
          </p:cNvPr>
          <p:cNvCxnSpPr>
            <a:cxnSpLocks/>
          </p:cNvCxnSpPr>
          <p:nvPr/>
        </p:nvCxnSpPr>
        <p:spPr>
          <a:xfrm flipH="1" flipV="1">
            <a:off x="8085739" y="7020259"/>
            <a:ext cx="1352126" cy="841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51348D9-AFD9-466E-9E76-49327B5B6B02}"/>
              </a:ext>
            </a:extLst>
          </p:cNvPr>
          <p:cNvCxnSpPr>
            <a:cxnSpLocks/>
          </p:cNvCxnSpPr>
          <p:nvPr/>
        </p:nvCxnSpPr>
        <p:spPr>
          <a:xfrm flipH="1" flipV="1">
            <a:off x="7531366" y="8310283"/>
            <a:ext cx="1668032" cy="112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9" descr="A picture containing orange&#10;&#10;Description automatically generated">
            <a:extLst>
              <a:ext uri="{FF2B5EF4-FFF2-40B4-BE49-F238E27FC236}">
                <a16:creationId xmlns:a16="http://schemas.microsoft.com/office/drawing/2014/main" id="{52ACFA9B-F086-4AC5-B385-6956F04A6D17}"/>
              </a:ext>
            </a:extLst>
          </p:cNvPr>
          <p:cNvPicPr>
            <a:picLocks noChangeAspect="1"/>
          </p:cNvPicPr>
          <p:nvPr/>
        </p:nvPicPr>
        <p:blipFill>
          <a:blip r:embed="rId15"/>
          <a:stretch>
            <a:fillRect/>
          </a:stretch>
        </p:blipFill>
        <p:spPr>
          <a:xfrm>
            <a:off x="12783169" y="6449837"/>
            <a:ext cx="825820" cy="801529"/>
          </a:xfrm>
          <a:prstGeom prst="rect">
            <a:avLst/>
          </a:prstGeom>
        </p:spPr>
      </p:pic>
      <p:cxnSp>
        <p:nvCxnSpPr>
          <p:cNvPr id="33" name="Straight Arrow Connector 32">
            <a:extLst>
              <a:ext uri="{FF2B5EF4-FFF2-40B4-BE49-F238E27FC236}">
                <a16:creationId xmlns:a16="http://schemas.microsoft.com/office/drawing/2014/main" id="{E695A8BF-48E7-4CDE-BC82-5A9C1CC3B005}"/>
              </a:ext>
            </a:extLst>
          </p:cNvPr>
          <p:cNvCxnSpPr>
            <a:cxnSpLocks/>
          </p:cNvCxnSpPr>
          <p:nvPr/>
        </p:nvCxnSpPr>
        <p:spPr>
          <a:xfrm flipH="1" flipV="1">
            <a:off x="11565467" y="6692647"/>
            <a:ext cx="1386161" cy="86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10">
            <a:extLst>
              <a:ext uri="{FF2B5EF4-FFF2-40B4-BE49-F238E27FC236}">
                <a16:creationId xmlns:a16="http://schemas.microsoft.com/office/drawing/2014/main" id="{E0532601-7AC5-49CE-8ACE-0A8565E22B2F}"/>
              </a:ext>
            </a:extLst>
          </p:cNvPr>
          <p:cNvPicPr>
            <a:picLocks noChangeAspect="1"/>
          </p:cNvPicPr>
          <p:nvPr/>
        </p:nvPicPr>
        <p:blipFill>
          <a:blip r:embed="rId16">
            <a:grayscl/>
          </a:blip>
          <a:stretch>
            <a:fillRect/>
          </a:stretch>
        </p:blipFill>
        <p:spPr>
          <a:xfrm>
            <a:off x="6378458" y="3104738"/>
            <a:ext cx="1826956" cy="2569292"/>
          </a:xfrm>
          <a:prstGeom prst="rect">
            <a:avLst/>
          </a:prstGeom>
        </p:spPr>
      </p:pic>
      <p:sp>
        <p:nvSpPr>
          <p:cNvPr id="32" name="TextBox 31">
            <a:extLst>
              <a:ext uri="{FF2B5EF4-FFF2-40B4-BE49-F238E27FC236}">
                <a16:creationId xmlns:a16="http://schemas.microsoft.com/office/drawing/2014/main" id="{B3A88B04-3D38-448A-A3D6-1C1558221CBB}"/>
              </a:ext>
            </a:extLst>
          </p:cNvPr>
          <p:cNvSpPr txBox="1"/>
          <p:nvPr/>
        </p:nvSpPr>
        <p:spPr>
          <a:xfrm>
            <a:off x="6309777" y="5671389"/>
            <a:ext cx="1930401"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Side Chair</a:t>
            </a:r>
          </a:p>
        </p:txBody>
      </p:sp>
      <p:pic>
        <p:nvPicPr>
          <p:cNvPr id="36" name="Picture 5" descr="A picture containing wall&#10;&#10;Description automatically generated">
            <a:extLst>
              <a:ext uri="{FF2B5EF4-FFF2-40B4-BE49-F238E27FC236}">
                <a16:creationId xmlns:a16="http://schemas.microsoft.com/office/drawing/2014/main" id="{DA56B3A9-3F35-4441-BE55-2393ED0DCB5A}"/>
              </a:ext>
            </a:extLst>
          </p:cNvPr>
          <p:cNvPicPr>
            <a:picLocks noChangeAspect="1"/>
          </p:cNvPicPr>
          <p:nvPr/>
        </p:nvPicPr>
        <p:blipFill>
          <a:blip r:embed="rId17"/>
          <a:stretch>
            <a:fillRect/>
          </a:stretch>
        </p:blipFill>
        <p:spPr>
          <a:xfrm>
            <a:off x="8405265" y="4556862"/>
            <a:ext cx="907760" cy="888939"/>
          </a:xfrm>
          <a:prstGeom prst="rect">
            <a:avLst/>
          </a:prstGeom>
        </p:spPr>
      </p:pic>
      <p:pic>
        <p:nvPicPr>
          <p:cNvPr id="38" name="Picture 7" descr="A close up of a person&amp;#39;s skin&#10;&#10;Description automatically generated">
            <a:extLst>
              <a:ext uri="{FF2B5EF4-FFF2-40B4-BE49-F238E27FC236}">
                <a16:creationId xmlns:a16="http://schemas.microsoft.com/office/drawing/2014/main" id="{493B2E9E-B3D8-4D77-8AF8-B8A678E0852C}"/>
              </a:ext>
            </a:extLst>
          </p:cNvPr>
          <p:cNvPicPr>
            <a:picLocks noChangeAspect="1"/>
          </p:cNvPicPr>
          <p:nvPr/>
        </p:nvPicPr>
        <p:blipFill>
          <a:blip r:embed="rId18"/>
          <a:stretch>
            <a:fillRect/>
          </a:stretch>
        </p:blipFill>
        <p:spPr>
          <a:xfrm>
            <a:off x="8407081" y="3354253"/>
            <a:ext cx="914146" cy="884680"/>
          </a:xfrm>
          <a:prstGeom prst="rect">
            <a:avLst/>
          </a:prstGeom>
        </p:spPr>
      </p:pic>
      <p:cxnSp>
        <p:nvCxnSpPr>
          <p:cNvPr id="40" name="Straight Arrow Connector 39">
            <a:extLst>
              <a:ext uri="{FF2B5EF4-FFF2-40B4-BE49-F238E27FC236}">
                <a16:creationId xmlns:a16="http://schemas.microsoft.com/office/drawing/2014/main" id="{55228BFC-664A-415A-8539-265BCA4C61A9}"/>
              </a:ext>
            </a:extLst>
          </p:cNvPr>
          <p:cNvCxnSpPr/>
          <p:nvPr/>
        </p:nvCxnSpPr>
        <p:spPr>
          <a:xfrm flipH="1" flipV="1">
            <a:off x="7782931" y="4773094"/>
            <a:ext cx="1068625" cy="179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87EDE32-4CF3-4145-9DA9-707863AEBAEC}"/>
              </a:ext>
            </a:extLst>
          </p:cNvPr>
          <p:cNvCxnSpPr/>
          <p:nvPr/>
        </p:nvCxnSpPr>
        <p:spPr>
          <a:xfrm flipH="1">
            <a:off x="7531365" y="3826882"/>
            <a:ext cx="1379120" cy="226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41DD2C8-F3D5-4939-923D-B9E7D37C928E}"/>
              </a:ext>
            </a:extLst>
          </p:cNvPr>
          <p:cNvSpPr txBox="1"/>
          <p:nvPr/>
        </p:nvSpPr>
        <p:spPr>
          <a:xfrm>
            <a:off x="4770714" y="4131251"/>
            <a:ext cx="164309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 laminate</a:t>
            </a:r>
            <a:endParaRPr lang="en-US" sz="3084"/>
          </a:p>
        </p:txBody>
      </p:sp>
      <p:sp>
        <p:nvSpPr>
          <p:cNvPr id="34" name="TextBox 33">
            <a:extLst>
              <a:ext uri="{FF2B5EF4-FFF2-40B4-BE49-F238E27FC236}">
                <a16:creationId xmlns:a16="http://schemas.microsoft.com/office/drawing/2014/main" id="{861BAF40-458C-4FA6-9525-A8906B4CBECC}"/>
              </a:ext>
            </a:extLst>
          </p:cNvPr>
          <p:cNvSpPr txBox="1"/>
          <p:nvPr/>
        </p:nvSpPr>
        <p:spPr>
          <a:xfrm>
            <a:off x="4856352" y="5381494"/>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41" name="TextBox 40">
            <a:extLst>
              <a:ext uri="{FF2B5EF4-FFF2-40B4-BE49-F238E27FC236}">
                <a16:creationId xmlns:a16="http://schemas.microsoft.com/office/drawing/2014/main" id="{DCBB3860-8D28-43CB-BD9B-034C16F0279A}"/>
              </a:ext>
            </a:extLst>
          </p:cNvPr>
          <p:cNvSpPr txBox="1"/>
          <p:nvPr/>
        </p:nvSpPr>
        <p:spPr>
          <a:xfrm>
            <a:off x="4761489" y="7493294"/>
            <a:ext cx="192354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Wood laminate</a:t>
            </a:r>
            <a:endParaRPr lang="en-US" sz="3084" dirty="0"/>
          </a:p>
        </p:txBody>
      </p:sp>
      <p:sp>
        <p:nvSpPr>
          <p:cNvPr id="43" name="TextBox 42">
            <a:extLst>
              <a:ext uri="{FF2B5EF4-FFF2-40B4-BE49-F238E27FC236}">
                <a16:creationId xmlns:a16="http://schemas.microsoft.com/office/drawing/2014/main" id="{4A7617E3-435F-48DB-840B-1E0336BEB764}"/>
              </a:ext>
            </a:extLst>
          </p:cNvPr>
          <p:cNvSpPr txBox="1"/>
          <p:nvPr/>
        </p:nvSpPr>
        <p:spPr>
          <a:xfrm>
            <a:off x="4856352" y="8706799"/>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35" name="TextBox 34">
            <a:extLst>
              <a:ext uri="{FF2B5EF4-FFF2-40B4-BE49-F238E27FC236}">
                <a16:creationId xmlns:a16="http://schemas.microsoft.com/office/drawing/2014/main" id="{008E54E3-6814-4949-BFCF-4CD447FC8EBB}"/>
              </a:ext>
            </a:extLst>
          </p:cNvPr>
          <p:cNvSpPr txBox="1"/>
          <p:nvPr/>
        </p:nvSpPr>
        <p:spPr>
          <a:xfrm>
            <a:off x="9171461" y="7703690"/>
            <a:ext cx="138268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Mesh</a:t>
            </a:r>
            <a:endParaRPr lang="en-US" sz="3084"/>
          </a:p>
        </p:txBody>
      </p:sp>
      <p:sp>
        <p:nvSpPr>
          <p:cNvPr id="46" name="TextBox 45">
            <a:extLst>
              <a:ext uri="{FF2B5EF4-FFF2-40B4-BE49-F238E27FC236}">
                <a16:creationId xmlns:a16="http://schemas.microsoft.com/office/drawing/2014/main" id="{EC3997B8-9966-4AD3-81C8-F550D3CA7DB3}"/>
              </a:ext>
            </a:extLst>
          </p:cNvPr>
          <p:cNvSpPr txBox="1"/>
          <p:nvPr/>
        </p:nvSpPr>
        <p:spPr>
          <a:xfrm>
            <a:off x="8629885" y="8853955"/>
            <a:ext cx="138268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48" name="TextBox 47">
            <a:extLst>
              <a:ext uri="{FF2B5EF4-FFF2-40B4-BE49-F238E27FC236}">
                <a16:creationId xmlns:a16="http://schemas.microsoft.com/office/drawing/2014/main" id="{B1C3BC12-A2C2-4785-9725-0386EBF21E8D}"/>
              </a:ext>
            </a:extLst>
          </p:cNvPr>
          <p:cNvSpPr txBox="1"/>
          <p:nvPr/>
        </p:nvSpPr>
        <p:spPr>
          <a:xfrm>
            <a:off x="12686122" y="7247892"/>
            <a:ext cx="138268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Plastic</a:t>
            </a:r>
            <a:endParaRPr lang="en-US" sz="3084"/>
          </a:p>
        </p:txBody>
      </p:sp>
      <p:sp>
        <p:nvSpPr>
          <p:cNvPr id="49" name="TextBox 48">
            <a:extLst>
              <a:ext uri="{FF2B5EF4-FFF2-40B4-BE49-F238E27FC236}">
                <a16:creationId xmlns:a16="http://schemas.microsoft.com/office/drawing/2014/main" id="{A3709235-AF08-4A4D-A11E-A48FBD8437AA}"/>
              </a:ext>
            </a:extLst>
          </p:cNvPr>
          <p:cNvSpPr txBox="1"/>
          <p:nvPr/>
        </p:nvSpPr>
        <p:spPr>
          <a:xfrm>
            <a:off x="12504737" y="495266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50" name="TextBox 49">
            <a:extLst>
              <a:ext uri="{FF2B5EF4-FFF2-40B4-BE49-F238E27FC236}">
                <a16:creationId xmlns:a16="http://schemas.microsoft.com/office/drawing/2014/main" id="{E47C76DF-CC78-435A-AC5E-ABEDE56BAEC5}"/>
              </a:ext>
            </a:extLst>
          </p:cNvPr>
          <p:cNvSpPr txBox="1"/>
          <p:nvPr/>
        </p:nvSpPr>
        <p:spPr>
          <a:xfrm>
            <a:off x="12437104" y="341270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endParaRPr lang="en-US" sz="3084" dirty="0"/>
          </a:p>
        </p:txBody>
      </p:sp>
      <p:sp>
        <p:nvSpPr>
          <p:cNvPr id="51" name="TextBox 50">
            <a:extLst>
              <a:ext uri="{FF2B5EF4-FFF2-40B4-BE49-F238E27FC236}">
                <a16:creationId xmlns:a16="http://schemas.microsoft.com/office/drawing/2014/main" id="{F0CC058E-A199-4282-A73A-351DA253A7FF}"/>
              </a:ext>
            </a:extLst>
          </p:cNvPr>
          <p:cNvSpPr txBox="1"/>
          <p:nvPr/>
        </p:nvSpPr>
        <p:spPr>
          <a:xfrm>
            <a:off x="8273508" y="420748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sp>
        <p:nvSpPr>
          <p:cNvPr id="52" name="TextBox 51">
            <a:extLst>
              <a:ext uri="{FF2B5EF4-FFF2-40B4-BE49-F238E27FC236}">
                <a16:creationId xmlns:a16="http://schemas.microsoft.com/office/drawing/2014/main" id="{A6CEF52A-1F41-4660-A7C0-90A84B72B979}"/>
              </a:ext>
            </a:extLst>
          </p:cNvPr>
          <p:cNvSpPr txBox="1"/>
          <p:nvPr/>
        </p:nvSpPr>
        <p:spPr>
          <a:xfrm>
            <a:off x="8328096" y="546123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a:t>
            </a:r>
            <a:endParaRPr lang="en-US" sz="3084"/>
          </a:p>
        </p:txBody>
      </p:sp>
      <p:pic>
        <p:nvPicPr>
          <p:cNvPr id="53" name="Picture 52">
            <a:extLst>
              <a:ext uri="{FF2B5EF4-FFF2-40B4-BE49-F238E27FC236}">
                <a16:creationId xmlns:a16="http://schemas.microsoft.com/office/drawing/2014/main" id="{BC2299A5-86B1-C14C-89A4-F93E5C9B08C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54" name="TextBox 53">
            <a:extLst>
              <a:ext uri="{FF2B5EF4-FFF2-40B4-BE49-F238E27FC236}">
                <a16:creationId xmlns:a16="http://schemas.microsoft.com/office/drawing/2014/main" id="{145D4DBA-C1D4-484A-AF9E-A65B63BE17FE}"/>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55" name="TextBox 54">
            <a:extLst>
              <a:ext uri="{FF2B5EF4-FFF2-40B4-BE49-F238E27FC236}">
                <a16:creationId xmlns:a16="http://schemas.microsoft.com/office/drawing/2014/main" id="{21DA0E7B-B0D7-5C4B-9752-A393C61D0F04}"/>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56" name="TextBox 55">
            <a:extLst>
              <a:ext uri="{FF2B5EF4-FFF2-40B4-BE49-F238E27FC236}">
                <a16:creationId xmlns:a16="http://schemas.microsoft.com/office/drawing/2014/main" id="{7B35E2EA-42D4-9742-8BD3-7787438CFE88}"/>
              </a:ext>
            </a:extLst>
          </p:cNvPr>
          <p:cNvSpPr txBox="1"/>
          <p:nvPr/>
        </p:nvSpPr>
        <p:spPr>
          <a:xfrm>
            <a:off x="14056659" y="8939471"/>
            <a:ext cx="1147482" cy="646331"/>
          </a:xfrm>
          <a:prstGeom prst="rect">
            <a:avLst/>
          </a:prstGeom>
          <a:noFill/>
        </p:spPr>
        <p:txBody>
          <a:bodyPr wrap="square" rtlCol="0">
            <a:spAutoFit/>
          </a:bodyPr>
          <a:lstStyle/>
          <a:p>
            <a:r>
              <a:rPr lang="en-US" sz="3600">
                <a:latin typeface="Avenir Book" panose="02000503020000020003" pitchFamily="2" charset="0"/>
              </a:rPr>
              <a:t>FR.3</a:t>
            </a:r>
          </a:p>
        </p:txBody>
      </p:sp>
      <p:sp>
        <p:nvSpPr>
          <p:cNvPr id="57" name="TextBox 56">
            <a:extLst>
              <a:ext uri="{FF2B5EF4-FFF2-40B4-BE49-F238E27FC236}">
                <a16:creationId xmlns:a16="http://schemas.microsoft.com/office/drawing/2014/main" id="{1D80C7EE-E28F-924F-A3FF-DD05141DB126}"/>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58" name="TextBox 57">
            <a:extLst>
              <a:ext uri="{FF2B5EF4-FFF2-40B4-BE49-F238E27FC236}">
                <a16:creationId xmlns:a16="http://schemas.microsoft.com/office/drawing/2014/main" id="{EDAB7669-E75C-8741-AFBA-FF260B6F3253}"/>
              </a:ext>
            </a:extLst>
          </p:cNvPr>
          <p:cNvSpPr txBox="1"/>
          <p:nvPr/>
        </p:nvSpPr>
        <p:spPr>
          <a:xfrm>
            <a:off x="13917478" y="6548831"/>
            <a:ext cx="1952786" cy="769441"/>
          </a:xfrm>
          <a:prstGeom prst="rect">
            <a:avLst/>
          </a:prstGeom>
          <a:noFill/>
        </p:spPr>
        <p:txBody>
          <a:bodyPr wrap="square" rtlCol="0">
            <a:spAutoFit/>
          </a:bodyPr>
          <a:lstStyle/>
          <a:p>
            <a:r>
              <a:rPr lang="en-US" sz="1100">
                <a:latin typeface="Avenir Book" panose="02000503020000020003" pitchFamily="2" charset="0"/>
              </a:rPr>
              <a:t>Center for Learning </a:t>
            </a:r>
          </a:p>
          <a:p>
            <a:r>
              <a:rPr lang="en-US" sz="1100">
                <a:latin typeface="Avenir Book" panose="02000503020000020003" pitchFamily="2" charset="0"/>
              </a:rPr>
              <a:t>Resources study </a:t>
            </a:r>
          </a:p>
          <a:p>
            <a:r>
              <a:rPr lang="en-US" sz="1100">
                <a:latin typeface="Avenir Book" panose="02000503020000020003" pitchFamily="2" charset="0"/>
              </a:rPr>
              <a:t>Rooms and offices </a:t>
            </a:r>
          </a:p>
          <a:p>
            <a:r>
              <a:rPr lang="en-US" sz="1100">
                <a:latin typeface="Avenir Book" panose="02000503020000020003" pitchFamily="2" charset="0"/>
              </a:rPr>
              <a:t>Furniture.</a:t>
            </a:r>
          </a:p>
        </p:txBody>
      </p:sp>
    </p:spTree>
    <p:extLst>
      <p:ext uri="{BB962C8B-B14F-4D97-AF65-F5344CB8AC3E}">
        <p14:creationId xmlns:p14="http://schemas.microsoft.com/office/powerpoint/2010/main" val="123418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2D097B-545A-4C52-8406-192A9FFE047A}"/>
              </a:ext>
            </a:extLst>
          </p:cNvPr>
          <p:cNvSpPr txBox="1"/>
          <p:nvPr/>
        </p:nvSpPr>
        <p:spPr>
          <a:xfrm>
            <a:off x="546927" y="496231"/>
            <a:ext cx="777240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Study Room Finishes </a:t>
            </a:r>
            <a:endParaRPr lang="en-US" sz="3084"/>
          </a:p>
        </p:txBody>
      </p:sp>
      <p:pic>
        <p:nvPicPr>
          <p:cNvPr id="6" name="Picture 6">
            <a:extLst>
              <a:ext uri="{FF2B5EF4-FFF2-40B4-BE49-F238E27FC236}">
                <a16:creationId xmlns:a16="http://schemas.microsoft.com/office/drawing/2014/main" id="{7B48723B-610E-493D-86C0-AD03CC618646}"/>
              </a:ext>
            </a:extLst>
          </p:cNvPr>
          <p:cNvPicPr>
            <a:picLocks noChangeAspect="1"/>
          </p:cNvPicPr>
          <p:nvPr/>
        </p:nvPicPr>
        <p:blipFill>
          <a:blip r:embed="rId2"/>
          <a:stretch>
            <a:fillRect/>
          </a:stretch>
        </p:blipFill>
        <p:spPr>
          <a:xfrm>
            <a:off x="5124793" y="1477269"/>
            <a:ext cx="4303289" cy="2923104"/>
          </a:xfrm>
          <a:prstGeom prst="rect">
            <a:avLst/>
          </a:prstGeom>
        </p:spPr>
      </p:pic>
      <p:pic>
        <p:nvPicPr>
          <p:cNvPr id="8" name="Picture 11" descr="Shape&#10;&#10;Description automatically generated">
            <a:extLst>
              <a:ext uri="{FF2B5EF4-FFF2-40B4-BE49-F238E27FC236}">
                <a16:creationId xmlns:a16="http://schemas.microsoft.com/office/drawing/2014/main" id="{583CE414-5159-4A7F-AB62-51E576E3331E}"/>
              </a:ext>
            </a:extLst>
          </p:cNvPr>
          <p:cNvPicPr>
            <a:picLocks noChangeAspect="1"/>
          </p:cNvPicPr>
          <p:nvPr/>
        </p:nvPicPr>
        <p:blipFill>
          <a:blip r:embed="rId3"/>
          <a:stretch>
            <a:fillRect/>
          </a:stretch>
        </p:blipFill>
        <p:spPr>
          <a:xfrm>
            <a:off x="5124794" y="4930336"/>
            <a:ext cx="4303288" cy="1043176"/>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2567AE7A-584F-4AC9-87F7-70221D5EA0C5}"/>
              </a:ext>
            </a:extLst>
          </p:cNvPr>
          <p:cNvPicPr>
            <a:picLocks noChangeAspect="1"/>
          </p:cNvPicPr>
          <p:nvPr/>
        </p:nvPicPr>
        <p:blipFill>
          <a:blip r:embed="rId4"/>
          <a:stretch>
            <a:fillRect/>
          </a:stretch>
        </p:blipFill>
        <p:spPr>
          <a:xfrm>
            <a:off x="5124793" y="6397889"/>
            <a:ext cx="4303289" cy="3182575"/>
          </a:xfrm>
          <a:prstGeom prst="rect">
            <a:avLst/>
          </a:prstGeom>
        </p:spPr>
      </p:pic>
      <p:sp>
        <p:nvSpPr>
          <p:cNvPr id="12" name="TextBox 11">
            <a:extLst>
              <a:ext uri="{FF2B5EF4-FFF2-40B4-BE49-F238E27FC236}">
                <a16:creationId xmlns:a16="http://schemas.microsoft.com/office/drawing/2014/main" id="{F0C2C1C0-DAE4-471D-8E52-C827CCB2FC5E}"/>
              </a:ext>
            </a:extLst>
          </p:cNvPr>
          <p:cNvSpPr txBox="1"/>
          <p:nvPr/>
        </p:nvSpPr>
        <p:spPr>
          <a:xfrm>
            <a:off x="5075380" y="4457552"/>
            <a:ext cx="1996704" cy="327782"/>
          </a:xfrm>
          <a:prstGeom prst="rect">
            <a:avLst/>
          </a:prstGeom>
          <a:noFill/>
        </p:spPr>
        <p:txBody>
          <a:bodyPr wrap="square" rtlCol="0">
            <a:spAutoFit/>
          </a:bodyPr>
          <a:lstStyle/>
          <a:p>
            <a:r>
              <a:rPr lang="en-US" sz="1530" i="1" dirty="0">
                <a:latin typeface="Avenir Light Oblique" panose="020B0402020203090204" pitchFamily="34" charset="77"/>
              </a:rPr>
              <a:t>Wall Paint</a:t>
            </a:r>
          </a:p>
        </p:txBody>
      </p:sp>
      <p:sp>
        <p:nvSpPr>
          <p:cNvPr id="13" name="TextBox 12">
            <a:extLst>
              <a:ext uri="{FF2B5EF4-FFF2-40B4-BE49-F238E27FC236}">
                <a16:creationId xmlns:a16="http://schemas.microsoft.com/office/drawing/2014/main" id="{7486DF19-C89E-4A3B-88DC-F1DAFBD98F45}"/>
              </a:ext>
            </a:extLst>
          </p:cNvPr>
          <p:cNvSpPr txBox="1"/>
          <p:nvPr/>
        </p:nvSpPr>
        <p:spPr>
          <a:xfrm>
            <a:off x="5075380" y="5959633"/>
            <a:ext cx="1996704" cy="353174"/>
          </a:xfrm>
          <a:prstGeom prst="rect">
            <a:avLst/>
          </a:prstGeom>
          <a:noFill/>
        </p:spPr>
        <p:txBody>
          <a:bodyPr wrap="square" lIns="116586" tIns="58293" rIns="116586" bIns="58293" rtlCol="0" anchor="t">
            <a:spAutoFit/>
          </a:bodyPr>
          <a:lstStyle/>
          <a:p>
            <a:r>
              <a:rPr lang="en-US" sz="1530" i="1" dirty="0">
                <a:latin typeface="Avenir Light Oblique"/>
              </a:rPr>
              <a:t>Baseboard</a:t>
            </a:r>
          </a:p>
        </p:txBody>
      </p:sp>
      <p:sp>
        <p:nvSpPr>
          <p:cNvPr id="14" name="TextBox 13">
            <a:extLst>
              <a:ext uri="{FF2B5EF4-FFF2-40B4-BE49-F238E27FC236}">
                <a16:creationId xmlns:a16="http://schemas.microsoft.com/office/drawing/2014/main" id="{92398F3B-5093-45A0-8AB3-D26A8982A914}"/>
              </a:ext>
            </a:extLst>
          </p:cNvPr>
          <p:cNvSpPr txBox="1"/>
          <p:nvPr/>
        </p:nvSpPr>
        <p:spPr>
          <a:xfrm>
            <a:off x="5009664" y="9580292"/>
            <a:ext cx="1996704" cy="353174"/>
          </a:xfrm>
          <a:prstGeom prst="rect">
            <a:avLst/>
          </a:prstGeom>
          <a:noFill/>
        </p:spPr>
        <p:txBody>
          <a:bodyPr wrap="square" lIns="116586" tIns="58293" rIns="116586" bIns="58293" rtlCol="0" anchor="t">
            <a:spAutoFit/>
          </a:bodyPr>
          <a:lstStyle/>
          <a:p>
            <a:r>
              <a:rPr lang="en-US" sz="1530" i="1" dirty="0">
                <a:latin typeface="Avenir Light Oblique"/>
              </a:rPr>
              <a:t>Carpet </a:t>
            </a:r>
            <a:endParaRPr lang="en-US" sz="3084" dirty="0"/>
          </a:p>
        </p:txBody>
      </p:sp>
      <p:pic>
        <p:nvPicPr>
          <p:cNvPr id="9" name="Picture 8">
            <a:extLst>
              <a:ext uri="{FF2B5EF4-FFF2-40B4-BE49-F238E27FC236}">
                <a16:creationId xmlns:a16="http://schemas.microsoft.com/office/drawing/2014/main" id="{DD97EBF6-D3B9-5245-A87F-8FC7326135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1" name="TextBox 10">
            <a:extLst>
              <a:ext uri="{FF2B5EF4-FFF2-40B4-BE49-F238E27FC236}">
                <a16:creationId xmlns:a16="http://schemas.microsoft.com/office/drawing/2014/main" id="{58154939-2AE7-CB4F-80E3-AC00BAD3E856}"/>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5" name="TextBox 14">
            <a:extLst>
              <a:ext uri="{FF2B5EF4-FFF2-40B4-BE49-F238E27FC236}">
                <a16:creationId xmlns:a16="http://schemas.microsoft.com/office/drawing/2014/main" id="{A616A775-B703-F74F-928A-0427C04DC5A2}"/>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6" name="TextBox 15">
            <a:extLst>
              <a:ext uri="{FF2B5EF4-FFF2-40B4-BE49-F238E27FC236}">
                <a16:creationId xmlns:a16="http://schemas.microsoft.com/office/drawing/2014/main" id="{E20FAE54-5635-7C47-9D53-4ECE83F80C75}"/>
              </a:ext>
            </a:extLst>
          </p:cNvPr>
          <p:cNvSpPr txBox="1"/>
          <p:nvPr/>
        </p:nvSpPr>
        <p:spPr>
          <a:xfrm>
            <a:off x="14227748" y="8934133"/>
            <a:ext cx="1147482" cy="646331"/>
          </a:xfrm>
          <a:prstGeom prst="rect">
            <a:avLst/>
          </a:prstGeom>
          <a:noFill/>
        </p:spPr>
        <p:txBody>
          <a:bodyPr wrap="square" rtlCol="0">
            <a:spAutoFit/>
          </a:bodyPr>
          <a:lstStyle/>
          <a:p>
            <a:r>
              <a:rPr lang="en-US" sz="3600">
                <a:latin typeface="Avenir Book" panose="02000503020000020003" pitchFamily="2" charset="0"/>
              </a:rPr>
              <a:t>F.3</a:t>
            </a:r>
          </a:p>
        </p:txBody>
      </p:sp>
      <p:sp>
        <p:nvSpPr>
          <p:cNvPr id="17" name="TextBox 16">
            <a:extLst>
              <a:ext uri="{FF2B5EF4-FFF2-40B4-BE49-F238E27FC236}">
                <a16:creationId xmlns:a16="http://schemas.microsoft.com/office/drawing/2014/main" id="{0FBAE694-46AA-874E-A9D5-6A87D4291270}"/>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18" name="TextBox 17">
            <a:extLst>
              <a:ext uri="{FF2B5EF4-FFF2-40B4-BE49-F238E27FC236}">
                <a16:creationId xmlns:a16="http://schemas.microsoft.com/office/drawing/2014/main" id="{051AA7B3-B1C3-FF44-BEE1-C6828F92FF6A}"/>
              </a:ext>
            </a:extLst>
          </p:cNvPr>
          <p:cNvSpPr txBox="1"/>
          <p:nvPr/>
        </p:nvSpPr>
        <p:spPr>
          <a:xfrm>
            <a:off x="13917478" y="6540285"/>
            <a:ext cx="1952786" cy="430887"/>
          </a:xfrm>
          <a:prstGeom prst="rect">
            <a:avLst/>
          </a:prstGeom>
          <a:noFill/>
        </p:spPr>
        <p:txBody>
          <a:bodyPr wrap="square" rtlCol="0">
            <a:spAutoFit/>
          </a:bodyPr>
          <a:lstStyle/>
          <a:p>
            <a:r>
              <a:rPr lang="en-US" sz="1100">
                <a:latin typeface="Avenir Book" panose="02000503020000020003" pitchFamily="2" charset="0"/>
              </a:rPr>
              <a:t>Quiet Floor study </a:t>
            </a:r>
          </a:p>
          <a:p>
            <a:r>
              <a:rPr lang="en-US" sz="1100">
                <a:latin typeface="Avenir Book" panose="02000503020000020003" pitchFamily="2" charset="0"/>
              </a:rPr>
              <a:t>Room finishes</a:t>
            </a:r>
          </a:p>
        </p:txBody>
      </p:sp>
    </p:spTree>
    <p:extLst>
      <p:ext uri="{BB962C8B-B14F-4D97-AF65-F5344CB8AC3E}">
        <p14:creationId xmlns:p14="http://schemas.microsoft.com/office/powerpoint/2010/main" val="317839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BBA5-3F44-4039-88D3-2D368B39DDB9}"/>
              </a:ext>
            </a:extLst>
          </p:cNvPr>
          <p:cNvSpPr>
            <a:spLocks noGrp="1"/>
          </p:cNvSpPr>
          <p:nvPr>
            <p:ph type="title"/>
          </p:nvPr>
        </p:nvSpPr>
        <p:spPr>
          <a:xfrm>
            <a:off x="224439" y="312294"/>
            <a:ext cx="5824278" cy="1301103"/>
          </a:xfrm>
        </p:spPr>
        <p:txBody>
          <a:bodyPr/>
          <a:lstStyle/>
          <a:p>
            <a:r>
              <a:rPr lang="en-US">
                <a:latin typeface="Avenir Next LT Pro Demi"/>
                <a:cs typeface="Calibri Light"/>
              </a:rPr>
              <a:t>Study Rooms</a:t>
            </a:r>
          </a:p>
        </p:txBody>
      </p:sp>
      <p:pic>
        <p:nvPicPr>
          <p:cNvPr id="4" name="Picture 3" descr="A picture containing table, worktable, handcart&#10;&#10;Description automatically generated">
            <a:extLst>
              <a:ext uri="{FF2B5EF4-FFF2-40B4-BE49-F238E27FC236}">
                <a16:creationId xmlns:a16="http://schemas.microsoft.com/office/drawing/2014/main" id="{AFFB85FA-C414-4D0A-955B-A00370706044}"/>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5300"/>
                    </a14:imgEffect>
                  </a14:imgLayer>
                </a14:imgProps>
              </a:ext>
            </a:extLst>
          </a:blip>
          <a:srcRect l="6292" r="6292" b="5812"/>
          <a:stretch/>
        </p:blipFill>
        <p:spPr>
          <a:xfrm>
            <a:off x="5790210" y="1878304"/>
            <a:ext cx="3244248" cy="1875306"/>
          </a:xfrm>
          <a:prstGeom prst="rect">
            <a:avLst/>
          </a:prstGeom>
        </p:spPr>
      </p:pic>
      <p:pic>
        <p:nvPicPr>
          <p:cNvPr id="6" name="Picture 3" descr="A picture containing wall, indoor&#10;&#10;Description automatically generated">
            <a:extLst>
              <a:ext uri="{FF2B5EF4-FFF2-40B4-BE49-F238E27FC236}">
                <a16:creationId xmlns:a16="http://schemas.microsoft.com/office/drawing/2014/main" id="{375C6D0D-7ED4-4E2E-9B99-4F943B8B6617}"/>
              </a:ext>
            </a:extLst>
          </p:cNvPr>
          <p:cNvPicPr>
            <a:picLocks noChangeAspect="1"/>
          </p:cNvPicPr>
          <p:nvPr/>
        </p:nvPicPr>
        <p:blipFill rotWithShape="1">
          <a:blip r:embed="rId4"/>
          <a:srcRect l="13563" t="7927" r="15173" b="-152"/>
          <a:stretch/>
        </p:blipFill>
        <p:spPr>
          <a:xfrm>
            <a:off x="329856" y="3068739"/>
            <a:ext cx="3455127" cy="3645896"/>
          </a:xfrm>
          <a:prstGeom prst="rect">
            <a:avLst/>
          </a:prstGeom>
        </p:spPr>
      </p:pic>
      <p:pic>
        <p:nvPicPr>
          <p:cNvPr id="8" name="Picture 8" descr="A picture containing bandage, accessory&#10;&#10;Description automatically generated">
            <a:extLst>
              <a:ext uri="{FF2B5EF4-FFF2-40B4-BE49-F238E27FC236}">
                <a16:creationId xmlns:a16="http://schemas.microsoft.com/office/drawing/2014/main" id="{03BD8386-840B-4B0E-8379-2764A9B04BA4}"/>
              </a:ext>
            </a:extLst>
          </p:cNvPr>
          <p:cNvPicPr>
            <a:picLocks noChangeAspect="1"/>
          </p:cNvPicPr>
          <p:nvPr/>
        </p:nvPicPr>
        <p:blipFill rotWithShape="1">
          <a:blip r:embed="rId5">
            <a:grayscl/>
          </a:blip>
          <a:srcRect l="14379" t="14569" r="12418" b="9934"/>
          <a:stretch/>
        </p:blipFill>
        <p:spPr>
          <a:xfrm>
            <a:off x="11575780" y="4386617"/>
            <a:ext cx="2011589" cy="1970951"/>
          </a:xfrm>
          <a:prstGeom prst="rect">
            <a:avLst/>
          </a:prstGeom>
        </p:spPr>
      </p:pic>
      <p:pic>
        <p:nvPicPr>
          <p:cNvPr id="10" name="Picture 5" descr="A picture containing furniture, seat, sofa&#10;&#10;Description automatically generated">
            <a:extLst>
              <a:ext uri="{FF2B5EF4-FFF2-40B4-BE49-F238E27FC236}">
                <a16:creationId xmlns:a16="http://schemas.microsoft.com/office/drawing/2014/main" id="{00EC7422-C8A0-4F63-8B00-481574264D4A}"/>
              </a:ext>
            </a:extLst>
          </p:cNvPr>
          <p:cNvPicPr>
            <a:picLocks noChangeAspect="1"/>
          </p:cNvPicPr>
          <p:nvPr/>
        </p:nvPicPr>
        <p:blipFill rotWithShape="1">
          <a:blip r:embed="rId6"/>
          <a:srcRect l="13393" t="7236" r="6250" b="12662"/>
          <a:stretch/>
        </p:blipFill>
        <p:spPr>
          <a:xfrm flipH="1">
            <a:off x="5694756" y="7560350"/>
            <a:ext cx="2795609" cy="2185756"/>
          </a:xfrm>
          <a:prstGeom prst="rect">
            <a:avLst/>
          </a:prstGeom>
        </p:spPr>
      </p:pic>
      <p:pic>
        <p:nvPicPr>
          <p:cNvPr id="12" name="Picture 7" descr="A picture containing seat, furniture, chair&#10;&#10;Description automatically generated">
            <a:extLst>
              <a:ext uri="{FF2B5EF4-FFF2-40B4-BE49-F238E27FC236}">
                <a16:creationId xmlns:a16="http://schemas.microsoft.com/office/drawing/2014/main" id="{48BCCB21-4DC9-474D-AF57-542C1B50F6BA}"/>
              </a:ext>
            </a:extLst>
          </p:cNvPr>
          <p:cNvPicPr>
            <a:picLocks noChangeAspect="1"/>
          </p:cNvPicPr>
          <p:nvPr/>
        </p:nvPicPr>
        <p:blipFill rotWithShape="1">
          <a:blip r:embed="rId7"/>
          <a:srcRect l="12081" t="6181" r="3356" b="6402"/>
          <a:stretch/>
        </p:blipFill>
        <p:spPr>
          <a:xfrm>
            <a:off x="11585919" y="1346547"/>
            <a:ext cx="2085810" cy="2183501"/>
          </a:xfrm>
          <a:prstGeom prst="rect">
            <a:avLst/>
          </a:prstGeom>
        </p:spPr>
      </p:pic>
      <p:pic>
        <p:nvPicPr>
          <p:cNvPr id="14" name="Picture 4" descr="A picture containing furniture, seat, sofa&#10;&#10;Description automatically generated">
            <a:extLst>
              <a:ext uri="{FF2B5EF4-FFF2-40B4-BE49-F238E27FC236}">
                <a16:creationId xmlns:a16="http://schemas.microsoft.com/office/drawing/2014/main" id="{C71DF95B-4299-4ED5-BA4B-9133EA8721D2}"/>
              </a:ext>
            </a:extLst>
          </p:cNvPr>
          <p:cNvPicPr>
            <a:picLocks noChangeAspect="1"/>
          </p:cNvPicPr>
          <p:nvPr/>
        </p:nvPicPr>
        <p:blipFill rotWithShape="1">
          <a:blip r:embed="rId8"/>
          <a:srcRect l="5021" t="5861" r="2552" b="8425"/>
          <a:stretch/>
        </p:blipFill>
        <p:spPr>
          <a:xfrm>
            <a:off x="5536853" y="4462009"/>
            <a:ext cx="3710651" cy="1972776"/>
          </a:xfrm>
          <a:prstGeom prst="rect">
            <a:avLst/>
          </a:prstGeom>
        </p:spPr>
      </p:pic>
      <p:pic>
        <p:nvPicPr>
          <p:cNvPr id="16" name="Picture 9" descr="A picture containing text, white&#10;&#10;Description automatically generated">
            <a:extLst>
              <a:ext uri="{FF2B5EF4-FFF2-40B4-BE49-F238E27FC236}">
                <a16:creationId xmlns:a16="http://schemas.microsoft.com/office/drawing/2014/main" id="{C601C19B-D73C-4BA0-8CCB-9A4D871B6C6B}"/>
              </a:ext>
            </a:extLst>
          </p:cNvPr>
          <p:cNvPicPr>
            <a:picLocks noChangeAspect="1"/>
          </p:cNvPicPr>
          <p:nvPr/>
        </p:nvPicPr>
        <p:blipFill>
          <a:blip r:embed="rId9"/>
          <a:stretch>
            <a:fillRect/>
          </a:stretch>
        </p:blipFill>
        <p:spPr>
          <a:xfrm>
            <a:off x="9510349" y="4282512"/>
            <a:ext cx="966850" cy="909822"/>
          </a:xfrm>
          <a:prstGeom prst="rect">
            <a:avLst/>
          </a:prstGeom>
        </p:spPr>
      </p:pic>
      <p:pic>
        <p:nvPicPr>
          <p:cNvPr id="18" name="Picture 10" descr="Background pattern&#10;&#10;Description automatically generated">
            <a:extLst>
              <a:ext uri="{FF2B5EF4-FFF2-40B4-BE49-F238E27FC236}">
                <a16:creationId xmlns:a16="http://schemas.microsoft.com/office/drawing/2014/main" id="{1CDF7473-FBC9-4683-9B4C-3F1C6CAA9E3C}"/>
              </a:ext>
            </a:extLst>
          </p:cNvPr>
          <p:cNvPicPr>
            <a:picLocks noChangeAspect="1"/>
          </p:cNvPicPr>
          <p:nvPr/>
        </p:nvPicPr>
        <p:blipFill>
          <a:blip r:embed="rId10"/>
          <a:stretch>
            <a:fillRect/>
          </a:stretch>
        </p:blipFill>
        <p:spPr>
          <a:xfrm>
            <a:off x="9510349" y="5557552"/>
            <a:ext cx="966852" cy="928927"/>
          </a:xfrm>
          <a:prstGeom prst="rect">
            <a:avLst/>
          </a:prstGeom>
        </p:spPr>
      </p:pic>
      <p:pic>
        <p:nvPicPr>
          <p:cNvPr id="20" name="Picture 4" descr="A picture containing furniture, seat, chair&#10;&#10;Description automatically generated">
            <a:extLst>
              <a:ext uri="{FF2B5EF4-FFF2-40B4-BE49-F238E27FC236}">
                <a16:creationId xmlns:a16="http://schemas.microsoft.com/office/drawing/2014/main" id="{7F803598-AD1C-45E8-9B36-AFC608691FCA}"/>
              </a:ext>
            </a:extLst>
          </p:cNvPr>
          <p:cNvPicPr>
            <a:picLocks noChangeAspect="1"/>
          </p:cNvPicPr>
          <p:nvPr/>
        </p:nvPicPr>
        <p:blipFill>
          <a:blip r:embed="rId11"/>
          <a:stretch>
            <a:fillRect/>
          </a:stretch>
        </p:blipFill>
        <p:spPr>
          <a:xfrm>
            <a:off x="11331258" y="6837812"/>
            <a:ext cx="2114335" cy="2797860"/>
          </a:xfrm>
          <a:prstGeom prst="rect">
            <a:avLst/>
          </a:prstGeom>
        </p:spPr>
      </p:pic>
      <p:cxnSp>
        <p:nvCxnSpPr>
          <p:cNvPr id="22" name="Straight Arrow Connector 21">
            <a:extLst>
              <a:ext uri="{FF2B5EF4-FFF2-40B4-BE49-F238E27FC236}">
                <a16:creationId xmlns:a16="http://schemas.microsoft.com/office/drawing/2014/main" id="{08CAE475-73F9-48E9-ADAB-6D09A351A809}"/>
              </a:ext>
            </a:extLst>
          </p:cNvPr>
          <p:cNvCxnSpPr/>
          <p:nvPr/>
        </p:nvCxnSpPr>
        <p:spPr>
          <a:xfrm flipV="1">
            <a:off x="10127753" y="5763034"/>
            <a:ext cx="2842567" cy="3228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851D54-7B66-4F19-A40E-FDBD6BCE0045}"/>
              </a:ext>
            </a:extLst>
          </p:cNvPr>
          <p:cNvCxnSpPr/>
          <p:nvPr/>
        </p:nvCxnSpPr>
        <p:spPr>
          <a:xfrm>
            <a:off x="10090537" y="4795010"/>
            <a:ext cx="1729986" cy="523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F06E95-D328-4F1C-97C0-804454A28E5E}"/>
              </a:ext>
            </a:extLst>
          </p:cNvPr>
          <p:cNvSpPr txBox="1"/>
          <p:nvPr/>
        </p:nvSpPr>
        <p:spPr>
          <a:xfrm>
            <a:off x="6032639" y="6444307"/>
            <a:ext cx="220612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Lounge: Armless Sofa</a:t>
            </a:r>
            <a:endParaRPr lang="en-US" sz="3084" dirty="0">
              <a:cs typeface="Calibri"/>
            </a:endParaRPr>
          </a:p>
        </p:txBody>
      </p:sp>
      <p:sp>
        <p:nvSpPr>
          <p:cNvPr id="5" name="TextBox 4">
            <a:extLst>
              <a:ext uri="{FF2B5EF4-FFF2-40B4-BE49-F238E27FC236}">
                <a16:creationId xmlns:a16="http://schemas.microsoft.com/office/drawing/2014/main" id="{A31F724F-7F95-461B-9A20-1DD76A12B6EC}"/>
              </a:ext>
            </a:extLst>
          </p:cNvPr>
          <p:cNvSpPr txBox="1"/>
          <p:nvPr/>
        </p:nvSpPr>
        <p:spPr>
          <a:xfrm>
            <a:off x="5790210" y="9502273"/>
            <a:ext cx="207579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Lounge: Club Chair</a:t>
            </a:r>
          </a:p>
        </p:txBody>
      </p:sp>
      <p:sp>
        <p:nvSpPr>
          <p:cNvPr id="7" name="TextBox 6">
            <a:extLst>
              <a:ext uri="{FF2B5EF4-FFF2-40B4-BE49-F238E27FC236}">
                <a16:creationId xmlns:a16="http://schemas.microsoft.com/office/drawing/2014/main" id="{7096F3C1-21F4-4FD9-B1AD-CB0272F97D1D}"/>
              </a:ext>
            </a:extLst>
          </p:cNvPr>
          <p:cNvSpPr txBox="1"/>
          <p:nvPr/>
        </p:nvSpPr>
        <p:spPr>
          <a:xfrm>
            <a:off x="10975939" y="3416909"/>
            <a:ext cx="285185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Lounge chair with tablet arm</a:t>
            </a:r>
          </a:p>
        </p:txBody>
      </p:sp>
      <p:sp>
        <p:nvSpPr>
          <p:cNvPr id="9" name="TextBox 8">
            <a:extLst>
              <a:ext uri="{FF2B5EF4-FFF2-40B4-BE49-F238E27FC236}">
                <a16:creationId xmlns:a16="http://schemas.microsoft.com/office/drawing/2014/main" id="{B14324AA-4048-4318-BE95-C0A2EE887114}"/>
              </a:ext>
            </a:extLst>
          </p:cNvPr>
          <p:cNvSpPr txBox="1"/>
          <p:nvPr/>
        </p:nvSpPr>
        <p:spPr>
          <a:xfrm>
            <a:off x="11549036" y="9585802"/>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sp>
        <p:nvSpPr>
          <p:cNvPr id="11" name="TextBox 10">
            <a:extLst>
              <a:ext uri="{FF2B5EF4-FFF2-40B4-BE49-F238E27FC236}">
                <a16:creationId xmlns:a16="http://schemas.microsoft.com/office/drawing/2014/main" id="{B2EB6126-A809-4DD8-B9A9-541354EA1368}"/>
              </a:ext>
            </a:extLst>
          </p:cNvPr>
          <p:cNvSpPr txBox="1"/>
          <p:nvPr/>
        </p:nvSpPr>
        <p:spPr>
          <a:xfrm>
            <a:off x="5891492" y="3691669"/>
            <a:ext cx="169625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Power Table</a:t>
            </a:r>
          </a:p>
        </p:txBody>
      </p:sp>
      <p:sp>
        <p:nvSpPr>
          <p:cNvPr id="13" name="TextBox 12">
            <a:extLst>
              <a:ext uri="{FF2B5EF4-FFF2-40B4-BE49-F238E27FC236}">
                <a16:creationId xmlns:a16="http://schemas.microsoft.com/office/drawing/2014/main" id="{65AE393E-044E-44EA-BB6F-00996FD4AC7A}"/>
              </a:ext>
            </a:extLst>
          </p:cNvPr>
          <p:cNvSpPr txBox="1"/>
          <p:nvPr/>
        </p:nvSpPr>
        <p:spPr>
          <a:xfrm>
            <a:off x="11647224" y="6326474"/>
            <a:ext cx="1865590"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Side Seating</a:t>
            </a:r>
          </a:p>
        </p:txBody>
      </p:sp>
      <p:sp>
        <p:nvSpPr>
          <p:cNvPr id="38" name="TextBox 37">
            <a:extLst>
              <a:ext uri="{FF2B5EF4-FFF2-40B4-BE49-F238E27FC236}">
                <a16:creationId xmlns:a16="http://schemas.microsoft.com/office/drawing/2014/main" id="{D92F3D92-9E04-4F78-A1CB-B79D27B8A36A}"/>
              </a:ext>
            </a:extLst>
          </p:cNvPr>
          <p:cNvSpPr txBox="1"/>
          <p:nvPr/>
        </p:nvSpPr>
        <p:spPr>
          <a:xfrm>
            <a:off x="284268" y="6498935"/>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Study Pod</a:t>
            </a:r>
            <a:endParaRPr lang="en-US" sz="3084" dirty="0"/>
          </a:p>
        </p:txBody>
      </p:sp>
      <p:pic>
        <p:nvPicPr>
          <p:cNvPr id="15" name="Picture 16">
            <a:extLst>
              <a:ext uri="{FF2B5EF4-FFF2-40B4-BE49-F238E27FC236}">
                <a16:creationId xmlns:a16="http://schemas.microsoft.com/office/drawing/2014/main" id="{A5247AFF-BB80-4266-B343-083DB8CD9472}"/>
              </a:ext>
            </a:extLst>
          </p:cNvPr>
          <p:cNvPicPr>
            <a:picLocks noChangeAspect="1"/>
          </p:cNvPicPr>
          <p:nvPr/>
        </p:nvPicPr>
        <p:blipFill>
          <a:blip r:embed="rId12"/>
          <a:stretch>
            <a:fillRect/>
          </a:stretch>
        </p:blipFill>
        <p:spPr>
          <a:xfrm>
            <a:off x="4207749" y="4263095"/>
            <a:ext cx="950516" cy="906196"/>
          </a:xfrm>
          <a:prstGeom prst="rect">
            <a:avLst/>
          </a:prstGeom>
        </p:spPr>
      </p:pic>
      <p:pic>
        <p:nvPicPr>
          <p:cNvPr id="17" name="Picture 18">
            <a:extLst>
              <a:ext uri="{FF2B5EF4-FFF2-40B4-BE49-F238E27FC236}">
                <a16:creationId xmlns:a16="http://schemas.microsoft.com/office/drawing/2014/main" id="{527A0A2F-A626-4082-96AE-2323F12BBD88}"/>
              </a:ext>
            </a:extLst>
          </p:cNvPr>
          <p:cNvPicPr>
            <a:picLocks noChangeAspect="1"/>
          </p:cNvPicPr>
          <p:nvPr/>
        </p:nvPicPr>
        <p:blipFill>
          <a:blip r:embed="rId13"/>
          <a:stretch>
            <a:fillRect/>
          </a:stretch>
        </p:blipFill>
        <p:spPr>
          <a:xfrm>
            <a:off x="4200540" y="5600000"/>
            <a:ext cx="976878" cy="898935"/>
          </a:xfrm>
          <a:prstGeom prst="rect">
            <a:avLst/>
          </a:prstGeom>
        </p:spPr>
      </p:pic>
      <p:cxnSp>
        <p:nvCxnSpPr>
          <p:cNvPr id="23" name="Straight Arrow Connector 22">
            <a:extLst>
              <a:ext uri="{FF2B5EF4-FFF2-40B4-BE49-F238E27FC236}">
                <a16:creationId xmlns:a16="http://schemas.microsoft.com/office/drawing/2014/main" id="{60280506-4B5C-4736-9B27-7485D79BEE6D}"/>
              </a:ext>
            </a:extLst>
          </p:cNvPr>
          <p:cNvCxnSpPr>
            <a:cxnSpLocks/>
          </p:cNvCxnSpPr>
          <p:nvPr/>
        </p:nvCxnSpPr>
        <p:spPr>
          <a:xfrm>
            <a:off x="4436059" y="4471531"/>
            <a:ext cx="2398956" cy="6750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25571D-69CD-4183-A88B-47CF39C0DEF1}"/>
              </a:ext>
            </a:extLst>
          </p:cNvPr>
          <p:cNvCxnSpPr>
            <a:cxnSpLocks/>
          </p:cNvCxnSpPr>
          <p:nvPr/>
        </p:nvCxnSpPr>
        <p:spPr>
          <a:xfrm flipV="1">
            <a:off x="4767541" y="5897445"/>
            <a:ext cx="1816094" cy="756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18" descr="A picture containing background pattern&#10;&#10;Description automatically generated">
            <a:extLst>
              <a:ext uri="{FF2B5EF4-FFF2-40B4-BE49-F238E27FC236}">
                <a16:creationId xmlns:a16="http://schemas.microsoft.com/office/drawing/2014/main" id="{29D6D132-9C89-4164-9678-A827CA007B5A}"/>
              </a:ext>
            </a:extLst>
          </p:cNvPr>
          <p:cNvPicPr>
            <a:picLocks noChangeAspect="1"/>
          </p:cNvPicPr>
          <p:nvPr/>
        </p:nvPicPr>
        <p:blipFill>
          <a:blip r:embed="rId13"/>
          <a:stretch>
            <a:fillRect/>
          </a:stretch>
        </p:blipFill>
        <p:spPr>
          <a:xfrm>
            <a:off x="4252070" y="8603067"/>
            <a:ext cx="938998" cy="898935"/>
          </a:xfrm>
          <a:prstGeom prst="rect">
            <a:avLst/>
          </a:prstGeom>
        </p:spPr>
      </p:pic>
      <p:cxnSp>
        <p:nvCxnSpPr>
          <p:cNvPr id="28" name="Straight Arrow Connector 27">
            <a:extLst>
              <a:ext uri="{FF2B5EF4-FFF2-40B4-BE49-F238E27FC236}">
                <a16:creationId xmlns:a16="http://schemas.microsoft.com/office/drawing/2014/main" id="{8D0288FE-21D7-441B-BFB6-F75DD153A1D1}"/>
              </a:ext>
            </a:extLst>
          </p:cNvPr>
          <p:cNvCxnSpPr>
            <a:cxnSpLocks/>
          </p:cNvCxnSpPr>
          <p:nvPr/>
        </p:nvCxnSpPr>
        <p:spPr>
          <a:xfrm flipV="1">
            <a:off x="4757163" y="8939471"/>
            <a:ext cx="1474577" cy="113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2" descr="A picture containing tiled&#10;&#10;Description automatically generated">
            <a:extLst>
              <a:ext uri="{FF2B5EF4-FFF2-40B4-BE49-F238E27FC236}">
                <a16:creationId xmlns:a16="http://schemas.microsoft.com/office/drawing/2014/main" id="{09357C87-855B-4067-B19E-2495319EB24D}"/>
              </a:ext>
            </a:extLst>
          </p:cNvPr>
          <p:cNvPicPr>
            <a:picLocks noChangeAspect="1"/>
          </p:cNvPicPr>
          <p:nvPr/>
        </p:nvPicPr>
        <p:blipFill>
          <a:blip r:embed="rId14"/>
          <a:stretch>
            <a:fillRect/>
          </a:stretch>
        </p:blipFill>
        <p:spPr>
          <a:xfrm>
            <a:off x="9534631" y="1245884"/>
            <a:ext cx="899589" cy="924859"/>
          </a:xfrm>
          <a:prstGeom prst="rect">
            <a:avLst/>
          </a:prstGeom>
        </p:spPr>
      </p:pic>
      <p:pic>
        <p:nvPicPr>
          <p:cNvPr id="32" name="Picture 18" descr="A picture containing graphical user interface&#10;&#10;Description automatically generated">
            <a:extLst>
              <a:ext uri="{FF2B5EF4-FFF2-40B4-BE49-F238E27FC236}">
                <a16:creationId xmlns:a16="http://schemas.microsoft.com/office/drawing/2014/main" id="{70E1790A-D181-4460-A535-2A634639D2EA}"/>
              </a:ext>
            </a:extLst>
          </p:cNvPr>
          <p:cNvPicPr>
            <a:picLocks noChangeAspect="1"/>
          </p:cNvPicPr>
          <p:nvPr/>
        </p:nvPicPr>
        <p:blipFill>
          <a:blip r:embed="rId15"/>
          <a:stretch>
            <a:fillRect/>
          </a:stretch>
        </p:blipFill>
        <p:spPr>
          <a:xfrm>
            <a:off x="9527620" y="2520232"/>
            <a:ext cx="906600" cy="1020312"/>
          </a:xfrm>
          <a:prstGeom prst="rect">
            <a:avLst/>
          </a:prstGeom>
        </p:spPr>
      </p:pic>
      <p:cxnSp>
        <p:nvCxnSpPr>
          <p:cNvPr id="34" name="Straight Arrow Connector 33">
            <a:extLst>
              <a:ext uri="{FF2B5EF4-FFF2-40B4-BE49-F238E27FC236}">
                <a16:creationId xmlns:a16="http://schemas.microsoft.com/office/drawing/2014/main" id="{BB122EA8-07D6-4E3B-B636-5978EDD86CE0}"/>
              </a:ext>
            </a:extLst>
          </p:cNvPr>
          <p:cNvCxnSpPr>
            <a:cxnSpLocks/>
          </p:cNvCxnSpPr>
          <p:nvPr/>
        </p:nvCxnSpPr>
        <p:spPr>
          <a:xfrm>
            <a:off x="9963388" y="1833409"/>
            <a:ext cx="2534512" cy="867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descr="A picture containing text&#10;&#10;Description automatically generated">
            <a:extLst>
              <a:ext uri="{FF2B5EF4-FFF2-40B4-BE49-F238E27FC236}">
                <a16:creationId xmlns:a16="http://schemas.microsoft.com/office/drawing/2014/main" id="{899A744E-CCBF-43F8-99B7-8C4298313CF4}"/>
              </a:ext>
            </a:extLst>
          </p:cNvPr>
          <p:cNvPicPr>
            <a:picLocks noChangeAspect="1"/>
          </p:cNvPicPr>
          <p:nvPr/>
        </p:nvPicPr>
        <p:blipFill rotWithShape="1">
          <a:blip r:embed="rId16"/>
          <a:srcRect t="18930" r="408" b="-1473"/>
          <a:stretch/>
        </p:blipFill>
        <p:spPr>
          <a:xfrm>
            <a:off x="9546932" y="8476129"/>
            <a:ext cx="887288" cy="825371"/>
          </a:xfrm>
          <a:prstGeom prst="rect">
            <a:avLst/>
          </a:prstGeom>
        </p:spPr>
      </p:pic>
      <p:pic>
        <p:nvPicPr>
          <p:cNvPr id="31" name="Picture 18" descr="A picture containing text, tiled&#10;&#10;Description automatically generated">
            <a:extLst>
              <a:ext uri="{FF2B5EF4-FFF2-40B4-BE49-F238E27FC236}">
                <a16:creationId xmlns:a16="http://schemas.microsoft.com/office/drawing/2014/main" id="{2E711780-7F78-4A0C-B5B5-12CB8779C188}"/>
              </a:ext>
            </a:extLst>
          </p:cNvPr>
          <p:cNvPicPr>
            <a:picLocks noChangeAspect="1"/>
          </p:cNvPicPr>
          <p:nvPr/>
        </p:nvPicPr>
        <p:blipFill>
          <a:blip r:embed="rId17"/>
          <a:stretch>
            <a:fillRect/>
          </a:stretch>
        </p:blipFill>
        <p:spPr>
          <a:xfrm>
            <a:off x="9546932" y="7317469"/>
            <a:ext cx="893684" cy="845106"/>
          </a:xfrm>
          <a:prstGeom prst="rect">
            <a:avLst/>
          </a:prstGeom>
        </p:spPr>
      </p:pic>
      <p:pic>
        <p:nvPicPr>
          <p:cNvPr id="36" name="Picture 10">
            <a:extLst>
              <a:ext uri="{FF2B5EF4-FFF2-40B4-BE49-F238E27FC236}">
                <a16:creationId xmlns:a16="http://schemas.microsoft.com/office/drawing/2014/main" id="{8506A8FA-CC07-4359-A2DD-9302D76BFFF6}"/>
              </a:ext>
            </a:extLst>
          </p:cNvPr>
          <p:cNvPicPr>
            <a:picLocks noChangeAspect="1"/>
          </p:cNvPicPr>
          <p:nvPr/>
        </p:nvPicPr>
        <p:blipFill>
          <a:blip r:embed="rId18"/>
          <a:stretch>
            <a:fillRect/>
          </a:stretch>
        </p:blipFill>
        <p:spPr>
          <a:xfrm>
            <a:off x="4161597" y="1537197"/>
            <a:ext cx="968984" cy="1041481"/>
          </a:xfrm>
          <a:prstGeom prst="rect">
            <a:avLst/>
          </a:prstGeom>
        </p:spPr>
      </p:pic>
      <p:pic>
        <p:nvPicPr>
          <p:cNvPr id="40" name="Picture 12" descr="Shape&#10;&#10;Description automatically generated">
            <a:extLst>
              <a:ext uri="{FF2B5EF4-FFF2-40B4-BE49-F238E27FC236}">
                <a16:creationId xmlns:a16="http://schemas.microsoft.com/office/drawing/2014/main" id="{FA6B59C0-0692-471A-9008-952E9BD66E63}"/>
              </a:ext>
            </a:extLst>
          </p:cNvPr>
          <p:cNvPicPr>
            <a:picLocks noChangeAspect="1"/>
          </p:cNvPicPr>
          <p:nvPr/>
        </p:nvPicPr>
        <p:blipFill>
          <a:blip r:embed="rId19"/>
          <a:stretch>
            <a:fillRect/>
          </a:stretch>
        </p:blipFill>
        <p:spPr>
          <a:xfrm>
            <a:off x="4196786" y="3013767"/>
            <a:ext cx="971470" cy="909821"/>
          </a:xfrm>
          <a:prstGeom prst="rect">
            <a:avLst/>
          </a:prstGeom>
        </p:spPr>
      </p:pic>
      <p:pic>
        <p:nvPicPr>
          <p:cNvPr id="41" name="Picture 41" descr="A picture containing tiled&#10;&#10;Description automatically generated">
            <a:extLst>
              <a:ext uri="{FF2B5EF4-FFF2-40B4-BE49-F238E27FC236}">
                <a16:creationId xmlns:a16="http://schemas.microsoft.com/office/drawing/2014/main" id="{178ED771-F78F-49AE-8B93-3D19EB035643}"/>
              </a:ext>
            </a:extLst>
          </p:cNvPr>
          <p:cNvPicPr>
            <a:picLocks noChangeAspect="1"/>
          </p:cNvPicPr>
          <p:nvPr/>
        </p:nvPicPr>
        <p:blipFill>
          <a:blip r:embed="rId20"/>
          <a:stretch>
            <a:fillRect/>
          </a:stretch>
        </p:blipFill>
        <p:spPr>
          <a:xfrm>
            <a:off x="4247378" y="7460929"/>
            <a:ext cx="943690" cy="775813"/>
          </a:xfrm>
          <a:prstGeom prst="rect">
            <a:avLst/>
          </a:prstGeom>
        </p:spPr>
      </p:pic>
      <p:cxnSp>
        <p:nvCxnSpPr>
          <p:cNvPr id="27" name="Straight Arrow Connector 26">
            <a:extLst>
              <a:ext uri="{FF2B5EF4-FFF2-40B4-BE49-F238E27FC236}">
                <a16:creationId xmlns:a16="http://schemas.microsoft.com/office/drawing/2014/main" id="{655FB73B-1310-4734-9D50-C93A1F97B7A8}"/>
              </a:ext>
            </a:extLst>
          </p:cNvPr>
          <p:cNvCxnSpPr>
            <a:cxnSpLocks/>
          </p:cNvCxnSpPr>
          <p:nvPr/>
        </p:nvCxnSpPr>
        <p:spPr>
          <a:xfrm flipV="1">
            <a:off x="4796147" y="2156426"/>
            <a:ext cx="1486133" cy="115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CAE0FB7-F203-40C1-8BF1-557EECEADFB2}"/>
              </a:ext>
            </a:extLst>
          </p:cNvPr>
          <p:cNvCxnSpPr>
            <a:cxnSpLocks/>
          </p:cNvCxnSpPr>
          <p:nvPr/>
        </p:nvCxnSpPr>
        <p:spPr>
          <a:xfrm flipV="1">
            <a:off x="4738505" y="3152326"/>
            <a:ext cx="1426247" cy="3229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2952FE-F4D2-4140-BEFE-AE05BEABA633}"/>
              </a:ext>
            </a:extLst>
          </p:cNvPr>
          <p:cNvCxnSpPr>
            <a:cxnSpLocks/>
          </p:cNvCxnSpPr>
          <p:nvPr/>
        </p:nvCxnSpPr>
        <p:spPr>
          <a:xfrm>
            <a:off x="9959588" y="7728403"/>
            <a:ext cx="2428837" cy="52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6FF91A4-3159-4132-AF7A-F4F3F8546C22}"/>
              </a:ext>
            </a:extLst>
          </p:cNvPr>
          <p:cNvCxnSpPr>
            <a:cxnSpLocks/>
          </p:cNvCxnSpPr>
          <p:nvPr/>
        </p:nvCxnSpPr>
        <p:spPr>
          <a:xfrm flipV="1">
            <a:off x="9799607" y="8753112"/>
            <a:ext cx="2719493" cy="135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2D1F6DE-64E7-4C5D-B103-978D6E294BB0}"/>
              </a:ext>
            </a:extLst>
          </p:cNvPr>
          <p:cNvSpPr txBox="1"/>
          <p:nvPr/>
        </p:nvSpPr>
        <p:spPr>
          <a:xfrm>
            <a:off x="4137803" y="9481386"/>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45" name="TextBox 44">
            <a:extLst>
              <a:ext uri="{FF2B5EF4-FFF2-40B4-BE49-F238E27FC236}">
                <a16:creationId xmlns:a16="http://schemas.microsoft.com/office/drawing/2014/main" id="{65CAA8B7-EC75-4B3B-9483-EBB298B0B8E0}"/>
              </a:ext>
            </a:extLst>
          </p:cNvPr>
          <p:cNvSpPr txBox="1"/>
          <p:nvPr/>
        </p:nvSpPr>
        <p:spPr>
          <a:xfrm>
            <a:off x="4068226" y="6448964"/>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46" name="TextBox 45">
            <a:extLst>
              <a:ext uri="{FF2B5EF4-FFF2-40B4-BE49-F238E27FC236}">
                <a16:creationId xmlns:a16="http://schemas.microsoft.com/office/drawing/2014/main" id="{8C3EBCAA-332F-4CD9-AF1E-321DF1D87858}"/>
              </a:ext>
            </a:extLst>
          </p:cNvPr>
          <p:cNvSpPr txBox="1"/>
          <p:nvPr/>
        </p:nvSpPr>
        <p:spPr>
          <a:xfrm>
            <a:off x="4111768" y="8179696"/>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endParaRPr lang="en-US" sz="3084" dirty="0"/>
          </a:p>
        </p:txBody>
      </p:sp>
      <p:sp>
        <p:nvSpPr>
          <p:cNvPr id="47" name="TextBox 46">
            <a:extLst>
              <a:ext uri="{FF2B5EF4-FFF2-40B4-BE49-F238E27FC236}">
                <a16:creationId xmlns:a16="http://schemas.microsoft.com/office/drawing/2014/main" id="{A2B277A2-EF51-46CD-BB24-5B98660CDB6F}"/>
              </a:ext>
            </a:extLst>
          </p:cNvPr>
          <p:cNvSpPr txBox="1"/>
          <p:nvPr/>
        </p:nvSpPr>
        <p:spPr>
          <a:xfrm>
            <a:off x="4104806" y="5135629"/>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endParaRPr lang="en-US" sz="3084" dirty="0"/>
          </a:p>
        </p:txBody>
      </p:sp>
      <p:sp>
        <p:nvSpPr>
          <p:cNvPr id="35" name="TextBox 34">
            <a:extLst>
              <a:ext uri="{FF2B5EF4-FFF2-40B4-BE49-F238E27FC236}">
                <a16:creationId xmlns:a16="http://schemas.microsoft.com/office/drawing/2014/main" id="{80832D59-0500-4F37-BF1F-8C684B0A703E}"/>
              </a:ext>
            </a:extLst>
          </p:cNvPr>
          <p:cNvSpPr txBox="1"/>
          <p:nvPr/>
        </p:nvSpPr>
        <p:spPr>
          <a:xfrm>
            <a:off x="9436411" y="809081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Mesh</a:t>
            </a:r>
            <a:endParaRPr lang="en-US" sz="3084" dirty="0"/>
          </a:p>
        </p:txBody>
      </p:sp>
      <p:sp>
        <p:nvSpPr>
          <p:cNvPr id="37" name="TextBox 36">
            <a:extLst>
              <a:ext uri="{FF2B5EF4-FFF2-40B4-BE49-F238E27FC236}">
                <a16:creationId xmlns:a16="http://schemas.microsoft.com/office/drawing/2014/main" id="{4316EA86-FB31-49EB-A191-633FD6FFD415}"/>
              </a:ext>
            </a:extLst>
          </p:cNvPr>
          <p:cNvSpPr txBox="1"/>
          <p:nvPr/>
        </p:nvSpPr>
        <p:spPr>
          <a:xfrm>
            <a:off x="9410696" y="9247653"/>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51" name="TextBox 50">
            <a:extLst>
              <a:ext uri="{FF2B5EF4-FFF2-40B4-BE49-F238E27FC236}">
                <a16:creationId xmlns:a16="http://schemas.microsoft.com/office/drawing/2014/main" id="{A22FF97E-69A6-4512-AA95-75CBF8FA871D}"/>
              </a:ext>
            </a:extLst>
          </p:cNvPr>
          <p:cNvSpPr txBox="1"/>
          <p:nvPr/>
        </p:nvSpPr>
        <p:spPr>
          <a:xfrm>
            <a:off x="4067954" y="265929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53" name="TextBox 52">
            <a:extLst>
              <a:ext uri="{FF2B5EF4-FFF2-40B4-BE49-F238E27FC236}">
                <a16:creationId xmlns:a16="http://schemas.microsoft.com/office/drawing/2014/main" id="{3A6A284A-16B5-4B99-A040-69B117471DAB}"/>
              </a:ext>
            </a:extLst>
          </p:cNvPr>
          <p:cNvSpPr txBox="1"/>
          <p:nvPr/>
        </p:nvSpPr>
        <p:spPr>
          <a:xfrm>
            <a:off x="4111768" y="3865479"/>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55" name="TextBox 54">
            <a:extLst>
              <a:ext uri="{FF2B5EF4-FFF2-40B4-BE49-F238E27FC236}">
                <a16:creationId xmlns:a16="http://schemas.microsoft.com/office/drawing/2014/main" id="{1317985C-57F1-417E-93B6-C60C34C9E812}"/>
              </a:ext>
            </a:extLst>
          </p:cNvPr>
          <p:cNvSpPr txBox="1"/>
          <p:nvPr/>
        </p:nvSpPr>
        <p:spPr>
          <a:xfrm>
            <a:off x="9394872" y="3496669"/>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Laminate</a:t>
            </a:r>
            <a:endParaRPr lang="en-US" sz="3084"/>
          </a:p>
        </p:txBody>
      </p:sp>
      <p:sp>
        <p:nvSpPr>
          <p:cNvPr id="57" name="TextBox 56">
            <a:extLst>
              <a:ext uri="{FF2B5EF4-FFF2-40B4-BE49-F238E27FC236}">
                <a16:creationId xmlns:a16="http://schemas.microsoft.com/office/drawing/2014/main" id="{A5B3F40E-E97E-4CBB-BDF7-311DEB1D23A8}"/>
              </a:ext>
            </a:extLst>
          </p:cNvPr>
          <p:cNvSpPr txBox="1"/>
          <p:nvPr/>
        </p:nvSpPr>
        <p:spPr>
          <a:xfrm>
            <a:off x="9418706" y="212044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endParaRPr lang="en-US" sz="3084" dirty="0"/>
          </a:p>
        </p:txBody>
      </p:sp>
      <p:sp>
        <p:nvSpPr>
          <p:cNvPr id="58" name="TextBox 57">
            <a:extLst>
              <a:ext uri="{FF2B5EF4-FFF2-40B4-BE49-F238E27FC236}">
                <a16:creationId xmlns:a16="http://schemas.microsoft.com/office/drawing/2014/main" id="{6F4797F8-4886-458C-ACD7-25BE921775A6}"/>
              </a:ext>
            </a:extLst>
          </p:cNvPr>
          <p:cNvSpPr txBox="1"/>
          <p:nvPr/>
        </p:nvSpPr>
        <p:spPr>
          <a:xfrm>
            <a:off x="9411622" y="518857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sp>
        <p:nvSpPr>
          <p:cNvPr id="59" name="TextBox 58">
            <a:extLst>
              <a:ext uri="{FF2B5EF4-FFF2-40B4-BE49-F238E27FC236}">
                <a16:creationId xmlns:a16="http://schemas.microsoft.com/office/drawing/2014/main" id="{D6395B16-0388-423D-9746-CC0E1C29A312}"/>
              </a:ext>
            </a:extLst>
          </p:cNvPr>
          <p:cNvSpPr txBox="1"/>
          <p:nvPr/>
        </p:nvSpPr>
        <p:spPr>
          <a:xfrm>
            <a:off x="9381574" y="6500671"/>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pic>
        <p:nvPicPr>
          <p:cNvPr id="54" name="Picture 53">
            <a:extLst>
              <a:ext uri="{FF2B5EF4-FFF2-40B4-BE49-F238E27FC236}">
                <a16:creationId xmlns:a16="http://schemas.microsoft.com/office/drawing/2014/main" id="{76DB221B-6E0E-1B4F-9C2B-525B79DEE3F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56" name="TextBox 55">
            <a:extLst>
              <a:ext uri="{FF2B5EF4-FFF2-40B4-BE49-F238E27FC236}">
                <a16:creationId xmlns:a16="http://schemas.microsoft.com/office/drawing/2014/main" id="{95957161-A5DB-BF45-A7F8-1605388C8B21}"/>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60" name="TextBox 59">
            <a:extLst>
              <a:ext uri="{FF2B5EF4-FFF2-40B4-BE49-F238E27FC236}">
                <a16:creationId xmlns:a16="http://schemas.microsoft.com/office/drawing/2014/main" id="{213DAA9B-DD3E-764F-991E-44AB9CD0C020}"/>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61" name="TextBox 60">
            <a:extLst>
              <a:ext uri="{FF2B5EF4-FFF2-40B4-BE49-F238E27FC236}">
                <a16:creationId xmlns:a16="http://schemas.microsoft.com/office/drawing/2014/main" id="{F69A9C4A-92D8-1640-975F-0CA2B6B6421F}"/>
              </a:ext>
            </a:extLst>
          </p:cNvPr>
          <p:cNvSpPr txBox="1"/>
          <p:nvPr/>
        </p:nvSpPr>
        <p:spPr>
          <a:xfrm>
            <a:off x="14056659" y="8939471"/>
            <a:ext cx="1147482" cy="646331"/>
          </a:xfrm>
          <a:prstGeom prst="rect">
            <a:avLst/>
          </a:prstGeom>
          <a:noFill/>
        </p:spPr>
        <p:txBody>
          <a:bodyPr wrap="square" rtlCol="0">
            <a:spAutoFit/>
          </a:bodyPr>
          <a:lstStyle/>
          <a:p>
            <a:r>
              <a:rPr lang="en-US" sz="3600">
                <a:latin typeface="Avenir Book" panose="02000503020000020003" pitchFamily="2" charset="0"/>
              </a:rPr>
              <a:t>FR.4</a:t>
            </a:r>
          </a:p>
        </p:txBody>
      </p:sp>
      <p:sp>
        <p:nvSpPr>
          <p:cNvPr id="62" name="TextBox 61">
            <a:extLst>
              <a:ext uri="{FF2B5EF4-FFF2-40B4-BE49-F238E27FC236}">
                <a16:creationId xmlns:a16="http://schemas.microsoft.com/office/drawing/2014/main" id="{29BFB230-B867-F542-B3CC-F76A78CC77B1}"/>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63" name="TextBox 62">
            <a:extLst>
              <a:ext uri="{FF2B5EF4-FFF2-40B4-BE49-F238E27FC236}">
                <a16:creationId xmlns:a16="http://schemas.microsoft.com/office/drawing/2014/main" id="{239D492F-A6E1-CB4D-80AB-3753DE19ACA2}"/>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Study Room </a:t>
            </a:r>
          </a:p>
          <a:p>
            <a:r>
              <a:rPr lang="en-US" sz="1100">
                <a:latin typeface="Avenir Book" panose="02000503020000020003" pitchFamily="2" charset="0"/>
              </a:rPr>
              <a:t>Furniture</a:t>
            </a:r>
          </a:p>
        </p:txBody>
      </p:sp>
      <p:cxnSp>
        <p:nvCxnSpPr>
          <p:cNvPr id="21" name="Straight Arrow Connector 20">
            <a:extLst>
              <a:ext uri="{FF2B5EF4-FFF2-40B4-BE49-F238E27FC236}">
                <a16:creationId xmlns:a16="http://schemas.microsoft.com/office/drawing/2014/main" id="{218CC726-E3E6-408C-9857-B2C6FBAFB195}"/>
              </a:ext>
            </a:extLst>
          </p:cNvPr>
          <p:cNvCxnSpPr>
            <a:cxnSpLocks/>
          </p:cNvCxnSpPr>
          <p:nvPr/>
        </p:nvCxnSpPr>
        <p:spPr>
          <a:xfrm flipV="1">
            <a:off x="10030954" y="1774612"/>
            <a:ext cx="3312415" cy="13093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84FC10-5C2F-4339-9E37-12B2BE767F67}"/>
              </a:ext>
            </a:extLst>
          </p:cNvPr>
          <p:cNvCxnSpPr>
            <a:cxnSpLocks/>
          </p:cNvCxnSpPr>
          <p:nvPr/>
        </p:nvCxnSpPr>
        <p:spPr>
          <a:xfrm>
            <a:off x="4924064" y="7875446"/>
            <a:ext cx="2277000" cy="2153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687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935318" y="4892604"/>
            <a:ext cx="4197095" cy="469392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261" y="914136"/>
            <a:ext cx="13903943" cy="822489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8973A1-1970-4B7E-8B63-892A51F8FB8A}"/>
              </a:ext>
            </a:extLst>
          </p:cNvPr>
          <p:cNvSpPr>
            <a:spLocks noGrp="1"/>
          </p:cNvSpPr>
          <p:nvPr>
            <p:ph type="title"/>
          </p:nvPr>
        </p:nvSpPr>
        <p:spPr>
          <a:xfrm>
            <a:off x="1638682" y="1479856"/>
            <a:ext cx="11770048" cy="5194999"/>
          </a:xfrm>
        </p:spPr>
        <p:txBody>
          <a:bodyPr vert="horz" lIns="91440" tIns="45720" rIns="91440" bIns="45720" rtlCol="0" anchor="b">
            <a:normAutofit/>
          </a:bodyPr>
          <a:lstStyle/>
          <a:p>
            <a:pPr defTabSz="914400"/>
            <a:r>
              <a:rPr lang="en-US" sz="11500" kern="1200">
                <a:solidFill>
                  <a:schemeClr val="tx1"/>
                </a:solidFill>
                <a:latin typeface="Avenir Book" panose="02000503020000020003" pitchFamily="2" charset="0"/>
              </a:rPr>
              <a:t>Main Floor</a:t>
            </a:r>
          </a:p>
        </p:txBody>
      </p:sp>
    </p:spTree>
    <p:extLst>
      <p:ext uri="{BB962C8B-B14F-4D97-AF65-F5344CB8AC3E}">
        <p14:creationId xmlns:p14="http://schemas.microsoft.com/office/powerpoint/2010/main" val="356385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85CF51-83A4-F546-9A5A-981BB631D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15" y="0"/>
            <a:ext cx="15544800" cy="10058400"/>
          </a:xfrm>
          <a:prstGeom prst="rect">
            <a:avLst/>
          </a:prstGeom>
        </p:spPr>
      </p:pic>
      <p:sp>
        <p:nvSpPr>
          <p:cNvPr id="5" name="TextBox 4">
            <a:extLst>
              <a:ext uri="{FF2B5EF4-FFF2-40B4-BE49-F238E27FC236}">
                <a16:creationId xmlns:a16="http://schemas.microsoft.com/office/drawing/2014/main" id="{C1D8C21F-7B15-4E76-AAB4-5F52194EAC22}"/>
              </a:ext>
            </a:extLst>
          </p:cNvPr>
          <p:cNvSpPr txBox="1"/>
          <p:nvPr/>
        </p:nvSpPr>
        <p:spPr>
          <a:xfrm>
            <a:off x="520018" y="476121"/>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Furniture Plan</a:t>
            </a:r>
            <a:endParaRPr lang="en-US" sz="3084"/>
          </a:p>
        </p:txBody>
      </p:sp>
      <p:pic>
        <p:nvPicPr>
          <p:cNvPr id="6" name="Picture 5">
            <a:extLst>
              <a:ext uri="{FF2B5EF4-FFF2-40B4-BE49-F238E27FC236}">
                <a16:creationId xmlns:a16="http://schemas.microsoft.com/office/drawing/2014/main" id="{EEF70BC9-7EE3-A64F-BB41-4AF98A9F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7" name="TextBox 6">
            <a:extLst>
              <a:ext uri="{FF2B5EF4-FFF2-40B4-BE49-F238E27FC236}">
                <a16:creationId xmlns:a16="http://schemas.microsoft.com/office/drawing/2014/main" id="{7463C451-85CE-0344-837A-1529C366D97B}"/>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8" name="TextBox 7">
            <a:extLst>
              <a:ext uri="{FF2B5EF4-FFF2-40B4-BE49-F238E27FC236}">
                <a16:creationId xmlns:a16="http://schemas.microsoft.com/office/drawing/2014/main" id="{5FB50401-F656-924F-90DA-B3F0768C6677}"/>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9" name="TextBox 8">
            <a:extLst>
              <a:ext uri="{FF2B5EF4-FFF2-40B4-BE49-F238E27FC236}">
                <a16:creationId xmlns:a16="http://schemas.microsoft.com/office/drawing/2014/main" id="{05127DC3-B060-2845-AF63-D9659C651D69}"/>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A.3</a:t>
            </a:r>
          </a:p>
        </p:txBody>
      </p:sp>
      <p:sp>
        <p:nvSpPr>
          <p:cNvPr id="10" name="TextBox 9">
            <a:extLst>
              <a:ext uri="{FF2B5EF4-FFF2-40B4-BE49-F238E27FC236}">
                <a16:creationId xmlns:a16="http://schemas.microsoft.com/office/drawing/2014/main" id="{E14CDD0B-3B1C-4544-8E7A-97AD1A9EF343}"/>
              </a:ext>
            </a:extLst>
          </p:cNvPr>
          <p:cNvSpPr txBox="1"/>
          <p:nvPr/>
        </p:nvSpPr>
        <p:spPr>
          <a:xfrm>
            <a:off x="13917478" y="6540285"/>
            <a:ext cx="1952786" cy="430887"/>
          </a:xfrm>
          <a:prstGeom prst="rect">
            <a:avLst/>
          </a:prstGeom>
          <a:noFill/>
        </p:spPr>
        <p:txBody>
          <a:bodyPr wrap="square" rtlCol="0">
            <a:spAutoFit/>
          </a:bodyPr>
          <a:lstStyle/>
          <a:p>
            <a:r>
              <a:rPr lang="en-US" sz="1100">
                <a:latin typeface="Avenir Book" panose="02000503020000020003" pitchFamily="2" charset="0"/>
              </a:rPr>
              <a:t>Main Floor Furniture</a:t>
            </a:r>
          </a:p>
          <a:p>
            <a:r>
              <a:rPr lang="en-US" sz="1100">
                <a:latin typeface="Avenir Book" panose="02000503020000020003" pitchFamily="2" charset="0"/>
              </a:rPr>
              <a:t>Plan</a:t>
            </a:r>
          </a:p>
        </p:txBody>
      </p:sp>
      <p:sp>
        <p:nvSpPr>
          <p:cNvPr id="11" name="TextBox 10">
            <a:extLst>
              <a:ext uri="{FF2B5EF4-FFF2-40B4-BE49-F238E27FC236}">
                <a16:creationId xmlns:a16="http://schemas.microsoft.com/office/drawing/2014/main" id="{197195A0-CF4C-714F-A5D8-A8008B8BEB63}"/>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Floor Plan</a:t>
            </a:r>
          </a:p>
        </p:txBody>
      </p:sp>
      <p:sp>
        <p:nvSpPr>
          <p:cNvPr id="14" name="Oval 13">
            <a:extLst>
              <a:ext uri="{FF2B5EF4-FFF2-40B4-BE49-F238E27FC236}">
                <a16:creationId xmlns:a16="http://schemas.microsoft.com/office/drawing/2014/main" id="{9795662B-F7BD-AF44-961A-F33D1C146C3A}"/>
              </a:ext>
            </a:extLst>
          </p:cNvPr>
          <p:cNvSpPr/>
          <p:nvPr/>
        </p:nvSpPr>
        <p:spPr>
          <a:xfrm>
            <a:off x="1580135" y="8965710"/>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094626B-C47E-B242-AA9F-9546856CA51D}"/>
              </a:ext>
            </a:extLst>
          </p:cNvPr>
          <p:cNvCxnSpPr>
            <a:cxnSpLocks/>
            <a:stCxn id="14" idx="6"/>
          </p:cNvCxnSpPr>
          <p:nvPr/>
        </p:nvCxnSpPr>
        <p:spPr>
          <a:xfrm>
            <a:off x="2417736" y="9384511"/>
            <a:ext cx="9896443"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B28A980-04F8-BC42-88C8-82C6ED7C5F38}"/>
              </a:ext>
            </a:extLst>
          </p:cNvPr>
          <p:cNvSpPr txBox="1"/>
          <p:nvPr/>
        </p:nvSpPr>
        <p:spPr>
          <a:xfrm>
            <a:off x="1673471" y="9092122"/>
            <a:ext cx="837601" cy="584775"/>
          </a:xfrm>
          <a:prstGeom prst="rect">
            <a:avLst/>
          </a:prstGeom>
          <a:noFill/>
        </p:spPr>
        <p:txBody>
          <a:bodyPr wrap="square" rtlCol="0">
            <a:spAutoFit/>
          </a:bodyPr>
          <a:lstStyle/>
          <a:p>
            <a:r>
              <a:rPr lang="en-US" sz="3200" dirty="0">
                <a:latin typeface="Avenir Book" panose="02000503020000020003" pitchFamily="2" charset="0"/>
              </a:rPr>
              <a:t>A3</a:t>
            </a:r>
          </a:p>
        </p:txBody>
      </p:sp>
      <p:sp>
        <p:nvSpPr>
          <p:cNvPr id="17" name="TextBox 16">
            <a:extLst>
              <a:ext uri="{FF2B5EF4-FFF2-40B4-BE49-F238E27FC236}">
                <a16:creationId xmlns:a16="http://schemas.microsoft.com/office/drawing/2014/main" id="{9ACDA8BE-5E2C-5440-847C-531F9A1B6540}"/>
              </a:ext>
            </a:extLst>
          </p:cNvPr>
          <p:cNvSpPr txBox="1"/>
          <p:nvPr/>
        </p:nvSpPr>
        <p:spPr>
          <a:xfrm>
            <a:off x="2448691" y="9095041"/>
            <a:ext cx="6075378" cy="338554"/>
          </a:xfrm>
          <a:prstGeom prst="rect">
            <a:avLst/>
          </a:prstGeom>
          <a:noFill/>
        </p:spPr>
        <p:txBody>
          <a:bodyPr wrap="square" rtlCol="0">
            <a:spAutoFit/>
          </a:bodyPr>
          <a:lstStyle/>
          <a:p>
            <a:r>
              <a:rPr lang="en-US" sz="1600" dirty="0">
                <a:latin typeface="Avenir Book" panose="02000503020000020003" pitchFamily="2" charset="0"/>
              </a:rPr>
              <a:t>MAIN LEVEL FURNITURE PLAN</a:t>
            </a:r>
          </a:p>
        </p:txBody>
      </p:sp>
      <p:sp>
        <p:nvSpPr>
          <p:cNvPr id="18" name="TextBox 17">
            <a:extLst>
              <a:ext uri="{FF2B5EF4-FFF2-40B4-BE49-F238E27FC236}">
                <a16:creationId xmlns:a16="http://schemas.microsoft.com/office/drawing/2014/main" id="{E49F9382-1B2B-4846-8BF8-E5D521F18F6B}"/>
              </a:ext>
            </a:extLst>
          </p:cNvPr>
          <p:cNvSpPr txBox="1"/>
          <p:nvPr/>
        </p:nvSpPr>
        <p:spPr>
          <a:xfrm>
            <a:off x="11818841" y="9384509"/>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312648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F70BC9-7EE3-A64F-BB41-4AF98A9FE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7" name="TextBox 6">
            <a:extLst>
              <a:ext uri="{FF2B5EF4-FFF2-40B4-BE49-F238E27FC236}">
                <a16:creationId xmlns:a16="http://schemas.microsoft.com/office/drawing/2014/main" id="{7463C451-85CE-0344-837A-1529C366D97B}"/>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8" name="TextBox 7">
            <a:extLst>
              <a:ext uri="{FF2B5EF4-FFF2-40B4-BE49-F238E27FC236}">
                <a16:creationId xmlns:a16="http://schemas.microsoft.com/office/drawing/2014/main" id="{5FB50401-F656-924F-90DA-B3F0768C6677}"/>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9" name="TextBox 8">
            <a:extLst>
              <a:ext uri="{FF2B5EF4-FFF2-40B4-BE49-F238E27FC236}">
                <a16:creationId xmlns:a16="http://schemas.microsoft.com/office/drawing/2014/main" id="{05127DC3-B060-2845-AF63-D9659C651D69}"/>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A.4</a:t>
            </a:r>
          </a:p>
        </p:txBody>
      </p:sp>
      <p:sp>
        <p:nvSpPr>
          <p:cNvPr id="10" name="TextBox 9">
            <a:extLst>
              <a:ext uri="{FF2B5EF4-FFF2-40B4-BE49-F238E27FC236}">
                <a16:creationId xmlns:a16="http://schemas.microsoft.com/office/drawing/2014/main" id="{E14CDD0B-3B1C-4544-8E7A-97AD1A9EF343}"/>
              </a:ext>
            </a:extLst>
          </p:cNvPr>
          <p:cNvSpPr txBox="1"/>
          <p:nvPr/>
        </p:nvSpPr>
        <p:spPr>
          <a:xfrm>
            <a:off x="13917478" y="6540285"/>
            <a:ext cx="1952786" cy="261610"/>
          </a:xfrm>
          <a:prstGeom prst="rect">
            <a:avLst/>
          </a:prstGeom>
          <a:noFill/>
        </p:spPr>
        <p:txBody>
          <a:bodyPr wrap="square" rtlCol="0">
            <a:spAutoFit/>
          </a:bodyPr>
          <a:lstStyle/>
          <a:p>
            <a:r>
              <a:rPr lang="en-US" sz="1100" dirty="0">
                <a:latin typeface="Avenir Book" panose="02000503020000020003" pitchFamily="2" charset="0"/>
              </a:rPr>
              <a:t>Main Floor Patterns</a:t>
            </a:r>
          </a:p>
        </p:txBody>
      </p:sp>
      <p:sp>
        <p:nvSpPr>
          <p:cNvPr id="11" name="TextBox 10">
            <a:extLst>
              <a:ext uri="{FF2B5EF4-FFF2-40B4-BE49-F238E27FC236}">
                <a16:creationId xmlns:a16="http://schemas.microsoft.com/office/drawing/2014/main" id="{197195A0-CF4C-714F-A5D8-A8008B8BEB63}"/>
              </a:ext>
            </a:extLst>
          </p:cNvPr>
          <p:cNvSpPr txBox="1"/>
          <p:nvPr/>
        </p:nvSpPr>
        <p:spPr>
          <a:xfrm>
            <a:off x="14227748" y="8400951"/>
            <a:ext cx="976393" cy="261610"/>
          </a:xfrm>
          <a:prstGeom prst="rect">
            <a:avLst/>
          </a:prstGeom>
          <a:noFill/>
        </p:spPr>
        <p:txBody>
          <a:bodyPr wrap="square" rtlCol="0">
            <a:spAutoFit/>
          </a:bodyPr>
          <a:lstStyle/>
          <a:p>
            <a:r>
              <a:rPr lang="en-US" sz="1100" dirty="0">
                <a:latin typeface="Avenir Book" panose="02000503020000020003" pitchFamily="2" charset="0"/>
              </a:rPr>
              <a:t>Floor Plan</a:t>
            </a:r>
          </a:p>
        </p:txBody>
      </p:sp>
      <p:pic>
        <p:nvPicPr>
          <p:cNvPr id="4" name="Content Placeholder 3" descr="Diagram&#10;&#10;Description automatically generated">
            <a:extLst>
              <a:ext uri="{FF2B5EF4-FFF2-40B4-BE49-F238E27FC236}">
                <a16:creationId xmlns:a16="http://schemas.microsoft.com/office/drawing/2014/main" id="{7C9C6774-0623-5A4E-8514-3E5279D36F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3615" y="727406"/>
            <a:ext cx="11812863" cy="8603588"/>
          </a:xfrm>
        </p:spPr>
      </p:pic>
      <p:sp>
        <p:nvSpPr>
          <p:cNvPr id="5" name="TextBox 4">
            <a:extLst>
              <a:ext uri="{FF2B5EF4-FFF2-40B4-BE49-F238E27FC236}">
                <a16:creationId xmlns:a16="http://schemas.microsoft.com/office/drawing/2014/main" id="{C1D8C21F-7B15-4E76-AAB4-5F52194EAC22}"/>
              </a:ext>
            </a:extLst>
          </p:cNvPr>
          <p:cNvSpPr txBox="1"/>
          <p:nvPr/>
        </p:nvSpPr>
        <p:spPr>
          <a:xfrm>
            <a:off x="520018" y="476121"/>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Floor Pattern Plan</a:t>
            </a:r>
            <a:endParaRPr lang="en-US" sz="3084" dirty="0"/>
          </a:p>
        </p:txBody>
      </p:sp>
      <p:sp>
        <p:nvSpPr>
          <p:cNvPr id="12" name="Oval 11">
            <a:extLst>
              <a:ext uri="{FF2B5EF4-FFF2-40B4-BE49-F238E27FC236}">
                <a16:creationId xmlns:a16="http://schemas.microsoft.com/office/drawing/2014/main" id="{67F7960A-C81E-634A-A5DD-F34A3D3A651F}"/>
              </a:ext>
            </a:extLst>
          </p:cNvPr>
          <p:cNvSpPr/>
          <p:nvPr/>
        </p:nvSpPr>
        <p:spPr>
          <a:xfrm>
            <a:off x="1580135" y="8965710"/>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97726F-85FC-1A47-9B32-48310687A336}"/>
              </a:ext>
            </a:extLst>
          </p:cNvPr>
          <p:cNvCxnSpPr>
            <a:cxnSpLocks/>
            <a:stCxn id="12" idx="6"/>
          </p:cNvCxnSpPr>
          <p:nvPr/>
        </p:nvCxnSpPr>
        <p:spPr>
          <a:xfrm>
            <a:off x="2417736" y="9384511"/>
            <a:ext cx="9896443"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1B485A3-5672-5249-9450-DFFC98AD28CA}"/>
              </a:ext>
            </a:extLst>
          </p:cNvPr>
          <p:cNvSpPr txBox="1"/>
          <p:nvPr/>
        </p:nvSpPr>
        <p:spPr>
          <a:xfrm>
            <a:off x="1673471" y="9092122"/>
            <a:ext cx="837601" cy="584775"/>
          </a:xfrm>
          <a:prstGeom prst="rect">
            <a:avLst/>
          </a:prstGeom>
          <a:noFill/>
        </p:spPr>
        <p:txBody>
          <a:bodyPr wrap="square" rtlCol="0">
            <a:spAutoFit/>
          </a:bodyPr>
          <a:lstStyle/>
          <a:p>
            <a:r>
              <a:rPr lang="en-US" sz="3200" dirty="0">
                <a:latin typeface="Avenir Book" panose="02000503020000020003" pitchFamily="2" charset="0"/>
              </a:rPr>
              <a:t>A4</a:t>
            </a:r>
          </a:p>
        </p:txBody>
      </p:sp>
      <p:sp>
        <p:nvSpPr>
          <p:cNvPr id="15" name="TextBox 14">
            <a:extLst>
              <a:ext uri="{FF2B5EF4-FFF2-40B4-BE49-F238E27FC236}">
                <a16:creationId xmlns:a16="http://schemas.microsoft.com/office/drawing/2014/main" id="{10492A3A-22AA-2041-A00F-03148059EDB4}"/>
              </a:ext>
            </a:extLst>
          </p:cNvPr>
          <p:cNvSpPr txBox="1"/>
          <p:nvPr/>
        </p:nvSpPr>
        <p:spPr>
          <a:xfrm>
            <a:off x="2448691" y="9095041"/>
            <a:ext cx="6075378" cy="338554"/>
          </a:xfrm>
          <a:prstGeom prst="rect">
            <a:avLst/>
          </a:prstGeom>
          <a:noFill/>
        </p:spPr>
        <p:txBody>
          <a:bodyPr wrap="square" rtlCol="0">
            <a:spAutoFit/>
          </a:bodyPr>
          <a:lstStyle/>
          <a:p>
            <a:r>
              <a:rPr lang="en-US" sz="1600" dirty="0">
                <a:latin typeface="Avenir Book" panose="02000503020000020003" pitchFamily="2" charset="0"/>
              </a:rPr>
              <a:t>MAIN LEVEL FLOOR PATTERN FLOOR PLANS</a:t>
            </a:r>
          </a:p>
        </p:txBody>
      </p:sp>
      <p:sp>
        <p:nvSpPr>
          <p:cNvPr id="16" name="TextBox 15">
            <a:extLst>
              <a:ext uri="{FF2B5EF4-FFF2-40B4-BE49-F238E27FC236}">
                <a16:creationId xmlns:a16="http://schemas.microsoft.com/office/drawing/2014/main" id="{2560D23F-2472-084B-A010-AC24680CDEB0}"/>
              </a:ext>
            </a:extLst>
          </p:cNvPr>
          <p:cNvSpPr txBox="1"/>
          <p:nvPr/>
        </p:nvSpPr>
        <p:spPr>
          <a:xfrm>
            <a:off x="11818841" y="9384509"/>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3758527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721ADD-FD63-4146-AB1F-ED7418830319}"/>
              </a:ext>
            </a:extLst>
          </p:cNvPr>
          <p:cNvSpPr txBox="1"/>
          <p:nvPr/>
        </p:nvSpPr>
        <p:spPr>
          <a:xfrm>
            <a:off x="318540" y="426244"/>
            <a:ext cx="74538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Reception Rendering </a:t>
            </a:r>
            <a:endParaRPr lang="en-US" sz="3084"/>
          </a:p>
        </p:txBody>
      </p:sp>
      <p:pic>
        <p:nvPicPr>
          <p:cNvPr id="4" name="Picture 3">
            <a:extLst>
              <a:ext uri="{FF2B5EF4-FFF2-40B4-BE49-F238E27FC236}">
                <a16:creationId xmlns:a16="http://schemas.microsoft.com/office/drawing/2014/main" id="{53E1535D-BBF1-394D-85E9-6DD73177D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B753BBCE-14EB-AD4D-BADC-D94EA00D7BE1}"/>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D49DB338-9D31-1248-9238-CC0CEE686876}"/>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9" name="TextBox 8">
            <a:extLst>
              <a:ext uri="{FF2B5EF4-FFF2-40B4-BE49-F238E27FC236}">
                <a16:creationId xmlns:a16="http://schemas.microsoft.com/office/drawing/2014/main" id="{632505F5-8E28-8644-BD21-A8705A0E6894}"/>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0" name="TextBox 9">
            <a:extLst>
              <a:ext uri="{FF2B5EF4-FFF2-40B4-BE49-F238E27FC236}">
                <a16:creationId xmlns:a16="http://schemas.microsoft.com/office/drawing/2014/main" id="{AB1AC648-3708-BB42-A483-3A820969A2E6}"/>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1" name="TextBox 10">
            <a:extLst>
              <a:ext uri="{FF2B5EF4-FFF2-40B4-BE49-F238E27FC236}">
                <a16:creationId xmlns:a16="http://schemas.microsoft.com/office/drawing/2014/main" id="{75EB241D-8665-3B40-A6E5-AA0CCC59B18A}"/>
              </a:ext>
            </a:extLst>
          </p:cNvPr>
          <p:cNvSpPr txBox="1"/>
          <p:nvPr/>
        </p:nvSpPr>
        <p:spPr>
          <a:xfrm>
            <a:off x="14227748" y="8996617"/>
            <a:ext cx="1147482" cy="646331"/>
          </a:xfrm>
          <a:prstGeom prst="rect">
            <a:avLst/>
          </a:prstGeom>
          <a:noFill/>
        </p:spPr>
        <p:txBody>
          <a:bodyPr wrap="square" rtlCol="0">
            <a:spAutoFit/>
          </a:bodyPr>
          <a:lstStyle/>
          <a:p>
            <a:r>
              <a:rPr lang="en-US" sz="3600" dirty="0">
                <a:latin typeface="Avenir Book" panose="02000503020000020003" pitchFamily="2" charset="0"/>
              </a:rPr>
              <a:t>P.3</a:t>
            </a:r>
          </a:p>
        </p:txBody>
      </p:sp>
      <p:sp>
        <p:nvSpPr>
          <p:cNvPr id="12" name="TextBox 11">
            <a:extLst>
              <a:ext uri="{FF2B5EF4-FFF2-40B4-BE49-F238E27FC236}">
                <a16:creationId xmlns:a16="http://schemas.microsoft.com/office/drawing/2014/main" id="{4D84A56B-AE1B-9E40-98DA-51DB12328711}"/>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13" name="TextBox 12">
            <a:extLst>
              <a:ext uri="{FF2B5EF4-FFF2-40B4-BE49-F238E27FC236}">
                <a16:creationId xmlns:a16="http://schemas.microsoft.com/office/drawing/2014/main" id="{9E08C772-1FE9-CD42-9CD8-C44A73D0272D}"/>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Main Floor Reception </a:t>
            </a:r>
          </a:p>
          <a:p>
            <a:r>
              <a:rPr lang="en-US" sz="1100">
                <a:latin typeface="Avenir Book" panose="02000503020000020003" pitchFamily="2" charset="0"/>
              </a:rPr>
              <a:t>View.</a:t>
            </a:r>
          </a:p>
        </p:txBody>
      </p:sp>
      <p:pic>
        <p:nvPicPr>
          <p:cNvPr id="2" name="Picture 2">
            <a:extLst>
              <a:ext uri="{FF2B5EF4-FFF2-40B4-BE49-F238E27FC236}">
                <a16:creationId xmlns:a16="http://schemas.microsoft.com/office/drawing/2014/main" id="{C9B6B85C-B512-4C23-B856-CB5DB79F32E3}"/>
              </a:ext>
            </a:extLst>
          </p:cNvPr>
          <p:cNvPicPr>
            <a:picLocks noChangeAspect="1"/>
          </p:cNvPicPr>
          <p:nvPr/>
        </p:nvPicPr>
        <p:blipFill>
          <a:blip r:embed="rId3"/>
          <a:stretch>
            <a:fillRect/>
          </a:stretch>
        </p:blipFill>
        <p:spPr>
          <a:xfrm>
            <a:off x="2511822" y="1721252"/>
            <a:ext cx="9744088" cy="6851863"/>
          </a:xfrm>
          <a:prstGeom prst="rect">
            <a:avLst/>
          </a:prstGeom>
        </p:spPr>
      </p:pic>
      <p:sp>
        <p:nvSpPr>
          <p:cNvPr id="14" name="Oval 13">
            <a:extLst>
              <a:ext uri="{FF2B5EF4-FFF2-40B4-BE49-F238E27FC236}">
                <a16:creationId xmlns:a16="http://schemas.microsoft.com/office/drawing/2014/main" id="{A0A4D1C4-6777-084F-A48C-86394B69E042}"/>
              </a:ext>
            </a:extLst>
          </p:cNvPr>
          <p:cNvSpPr/>
          <p:nvPr/>
        </p:nvSpPr>
        <p:spPr>
          <a:xfrm>
            <a:off x="2391248" y="8729735"/>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89E361E-6F14-C845-BB49-6E9EB225BD9F}"/>
              </a:ext>
            </a:extLst>
          </p:cNvPr>
          <p:cNvCxnSpPr>
            <a:cxnSpLocks/>
          </p:cNvCxnSpPr>
          <p:nvPr/>
        </p:nvCxnSpPr>
        <p:spPr>
          <a:xfrm flipV="1">
            <a:off x="3228849" y="9148537"/>
            <a:ext cx="9071799" cy="19281"/>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0959C59-F33A-9245-9916-B01DE00A6781}"/>
              </a:ext>
            </a:extLst>
          </p:cNvPr>
          <p:cNvSpPr txBox="1"/>
          <p:nvPr/>
        </p:nvSpPr>
        <p:spPr>
          <a:xfrm>
            <a:off x="2440369" y="8856149"/>
            <a:ext cx="837601" cy="584775"/>
          </a:xfrm>
          <a:prstGeom prst="rect">
            <a:avLst/>
          </a:prstGeom>
          <a:noFill/>
        </p:spPr>
        <p:txBody>
          <a:bodyPr wrap="square" rtlCol="0">
            <a:spAutoFit/>
          </a:bodyPr>
          <a:lstStyle/>
          <a:p>
            <a:r>
              <a:rPr lang="en-US" sz="3200" dirty="0">
                <a:latin typeface="Avenir Book" panose="02000503020000020003" pitchFamily="2" charset="0"/>
              </a:rPr>
              <a:t>P3</a:t>
            </a:r>
          </a:p>
        </p:txBody>
      </p:sp>
      <p:sp>
        <p:nvSpPr>
          <p:cNvPr id="17" name="TextBox 16">
            <a:extLst>
              <a:ext uri="{FF2B5EF4-FFF2-40B4-BE49-F238E27FC236}">
                <a16:creationId xmlns:a16="http://schemas.microsoft.com/office/drawing/2014/main" id="{6ABDE6A1-9C46-8F4D-B839-E3D7C5E714E4}"/>
              </a:ext>
            </a:extLst>
          </p:cNvPr>
          <p:cNvSpPr txBox="1"/>
          <p:nvPr/>
        </p:nvSpPr>
        <p:spPr>
          <a:xfrm>
            <a:off x="3204242" y="8887085"/>
            <a:ext cx="6075378" cy="338554"/>
          </a:xfrm>
          <a:prstGeom prst="rect">
            <a:avLst/>
          </a:prstGeom>
          <a:noFill/>
        </p:spPr>
        <p:txBody>
          <a:bodyPr wrap="square" rtlCol="0">
            <a:spAutoFit/>
          </a:bodyPr>
          <a:lstStyle/>
          <a:p>
            <a:r>
              <a:rPr lang="en-US" sz="1600" dirty="0">
                <a:latin typeface="Avenir Book" panose="02000503020000020003" pitchFamily="2" charset="0"/>
              </a:rPr>
              <a:t>RECEPTION PERSPECTIVE</a:t>
            </a:r>
          </a:p>
        </p:txBody>
      </p:sp>
      <p:sp>
        <p:nvSpPr>
          <p:cNvPr id="18" name="TextBox 17">
            <a:extLst>
              <a:ext uri="{FF2B5EF4-FFF2-40B4-BE49-F238E27FC236}">
                <a16:creationId xmlns:a16="http://schemas.microsoft.com/office/drawing/2014/main" id="{8CB07AC7-4A5D-1443-9796-ED852B17A0B0}"/>
              </a:ext>
            </a:extLst>
          </p:cNvPr>
          <p:cNvSpPr txBox="1"/>
          <p:nvPr/>
        </p:nvSpPr>
        <p:spPr>
          <a:xfrm>
            <a:off x="11803704" y="9167818"/>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376170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EA1D0-36AE-4078-8FA7-8812EF87111D}"/>
              </a:ext>
            </a:extLst>
          </p:cNvPr>
          <p:cNvSpPr>
            <a:spLocks noGrp="1"/>
          </p:cNvSpPr>
          <p:nvPr>
            <p:ph idx="1"/>
          </p:nvPr>
        </p:nvSpPr>
        <p:spPr>
          <a:xfrm>
            <a:off x="1253088" y="3965933"/>
            <a:ext cx="11261642" cy="3869220"/>
          </a:xfrm>
        </p:spPr>
        <p:txBody>
          <a:bodyPr vert="horz" lIns="116586" tIns="58293" rIns="116586" bIns="58293" rtlCol="0" anchor="t">
            <a:normAutofit/>
          </a:bodyPr>
          <a:lstStyle/>
          <a:p>
            <a:pPr marL="0" indent="0">
              <a:buNone/>
            </a:pPr>
            <a:r>
              <a:rPr lang="en-US" sz="2400">
                <a:latin typeface="Avenir Next LT Pro"/>
                <a:ea typeface="+mn-lt"/>
                <a:cs typeface="+mn-lt"/>
              </a:rPr>
              <a:t>The University of New Haven is a growing university on the outskirts of downtown New Haven. The Peterson Library is located at the heart of the University in the academic quad. Influencing the design around the symbolic elements of the elm trees, and architectural planning of the city of New Haven will tie the library back to the city roots. Traditionally a library is aimed to be the main intellectual hub on college campuses. However, the Peterson Library has not been designed to support its growing population since it was built in 1970. Incorporating an open floor plan, open seating options, an updated café, and more study rooms for students will help this library better accommodate the students' academic needs. This design will allow students to grow and achieve academically and support this growing university.</a:t>
            </a:r>
          </a:p>
        </p:txBody>
      </p:sp>
      <p:sp>
        <p:nvSpPr>
          <p:cNvPr id="4" name="TextBox 3">
            <a:extLst>
              <a:ext uri="{FF2B5EF4-FFF2-40B4-BE49-F238E27FC236}">
                <a16:creationId xmlns:a16="http://schemas.microsoft.com/office/drawing/2014/main" id="{17B001B4-E9F3-4215-949C-F286359F8528}"/>
              </a:ext>
            </a:extLst>
          </p:cNvPr>
          <p:cNvSpPr txBox="1"/>
          <p:nvPr/>
        </p:nvSpPr>
        <p:spPr>
          <a:xfrm>
            <a:off x="1066578" y="1291217"/>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Concept Statement </a:t>
            </a:r>
            <a:endParaRPr lang="en-US" sz="5610"/>
          </a:p>
        </p:txBody>
      </p:sp>
      <p:pic>
        <p:nvPicPr>
          <p:cNvPr id="5" name="Picture 4">
            <a:extLst>
              <a:ext uri="{FF2B5EF4-FFF2-40B4-BE49-F238E27FC236}">
                <a16:creationId xmlns:a16="http://schemas.microsoft.com/office/drawing/2014/main" id="{0337C30A-7BB2-3C42-A99E-4F210F0FB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2" name="TextBox 1">
            <a:extLst>
              <a:ext uri="{FF2B5EF4-FFF2-40B4-BE49-F238E27FC236}">
                <a16:creationId xmlns:a16="http://schemas.microsoft.com/office/drawing/2014/main" id="{54467856-25C0-4E48-912C-DF285254A027}"/>
              </a:ext>
            </a:extLst>
          </p:cNvPr>
          <p:cNvSpPr txBox="1"/>
          <p:nvPr/>
        </p:nvSpPr>
        <p:spPr>
          <a:xfrm>
            <a:off x="13917478" y="6540285"/>
            <a:ext cx="1952786" cy="261610"/>
          </a:xfrm>
          <a:prstGeom prst="rect">
            <a:avLst/>
          </a:prstGeom>
          <a:noFill/>
        </p:spPr>
        <p:txBody>
          <a:bodyPr wrap="square" rtlCol="0">
            <a:spAutoFit/>
          </a:bodyPr>
          <a:lstStyle/>
          <a:p>
            <a:r>
              <a:rPr lang="en-US" sz="1100">
                <a:latin typeface="Avenir Book" panose="02000503020000020003" pitchFamily="2" charset="0"/>
              </a:rPr>
              <a:t>Concept Statement</a:t>
            </a:r>
          </a:p>
        </p:txBody>
      </p:sp>
      <p:sp>
        <p:nvSpPr>
          <p:cNvPr id="6" name="TextBox 5">
            <a:extLst>
              <a:ext uri="{FF2B5EF4-FFF2-40B4-BE49-F238E27FC236}">
                <a16:creationId xmlns:a16="http://schemas.microsoft.com/office/drawing/2014/main" id="{D6D8E49D-2C88-E741-A83C-FF764B0D285C}"/>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8F355E0E-A044-2441-9564-2227FEA15B21}"/>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9" name="TextBox 8">
            <a:extLst>
              <a:ext uri="{FF2B5EF4-FFF2-40B4-BE49-F238E27FC236}">
                <a16:creationId xmlns:a16="http://schemas.microsoft.com/office/drawing/2014/main" id="{B4A43563-CABF-ED4C-8CC6-582E2327E7DC}"/>
              </a:ext>
            </a:extLst>
          </p:cNvPr>
          <p:cNvSpPr txBox="1"/>
          <p:nvPr/>
        </p:nvSpPr>
        <p:spPr>
          <a:xfrm>
            <a:off x="14056659" y="8751283"/>
            <a:ext cx="1147482" cy="830997"/>
          </a:xfrm>
          <a:prstGeom prst="rect">
            <a:avLst/>
          </a:prstGeom>
          <a:noFill/>
        </p:spPr>
        <p:txBody>
          <a:bodyPr wrap="square" rtlCol="0">
            <a:spAutoFit/>
          </a:bodyPr>
          <a:lstStyle/>
          <a:p>
            <a:r>
              <a:rPr lang="en-US" sz="4800">
                <a:latin typeface="Avenir Book" panose="02000503020000020003" pitchFamily="2" charset="0"/>
              </a:rPr>
              <a:t>C.1</a:t>
            </a:r>
          </a:p>
        </p:txBody>
      </p:sp>
      <p:sp>
        <p:nvSpPr>
          <p:cNvPr id="10" name="TextBox 9">
            <a:extLst>
              <a:ext uri="{FF2B5EF4-FFF2-40B4-BE49-F238E27FC236}">
                <a16:creationId xmlns:a16="http://schemas.microsoft.com/office/drawing/2014/main" id="{79BABC89-9867-2A40-8E75-FDFC798DBA21}"/>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Concept</a:t>
            </a:r>
          </a:p>
        </p:txBody>
      </p:sp>
    </p:spTree>
    <p:extLst>
      <p:ext uri="{BB962C8B-B14F-4D97-AF65-F5344CB8AC3E}">
        <p14:creationId xmlns:p14="http://schemas.microsoft.com/office/powerpoint/2010/main" val="175616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0728CB-528B-4BA3-8947-BC512CA676FC}"/>
              </a:ext>
            </a:extLst>
          </p:cNvPr>
          <p:cNvSpPr txBox="1"/>
          <p:nvPr/>
        </p:nvSpPr>
        <p:spPr>
          <a:xfrm>
            <a:off x="318540" y="352104"/>
            <a:ext cx="6156401"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Cafe Rendering </a:t>
            </a:r>
            <a:endParaRPr lang="en-US" sz="3084"/>
          </a:p>
        </p:txBody>
      </p:sp>
      <p:pic>
        <p:nvPicPr>
          <p:cNvPr id="4" name="Picture 3">
            <a:extLst>
              <a:ext uri="{FF2B5EF4-FFF2-40B4-BE49-F238E27FC236}">
                <a16:creationId xmlns:a16="http://schemas.microsoft.com/office/drawing/2014/main" id="{BB520D82-0763-FA48-820F-532952DA6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CFA1A69D-49AC-3B47-919F-235EDBA0B3C5}"/>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789CD358-36EE-324A-B4A6-39F1BA3AF1E0}"/>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3521230F-4EF1-5B4C-A3FA-EA5823AF31CA}"/>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9" name="TextBox 8">
            <a:extLst>
              <a:ext uri="{FF2B5EF4-FFF2-40B4-BE49-F238E27FC236}">
                <a16:creationId xmlns:a16="http://schemas.microsoft.com/office/drawing/2014/main" id="{DB222CBD-535D-9446-8CF1-CD25163F8701}"/>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0" name="TextBox 9">
            <a:extLst>
              <a:ext uri="{FF2B5EF4-FFF2-40B4-BE49-F238E27FC236}">
                <a16:creationId xmlns:a16="http://schemas.microsoft.com/office/drawing/2014/main" id="{3554ECDD-E0AF-6343-A052-5E2FF176C46C}"/>
              </a:ext>
            </a:extLst>
          </p:cNvPr>
          <p:cNvSpPr txBox="1"/>
          <p:nvPr/>
        </p:nvSpPr>
        <p:spPr>
          <a:xfrm>
            <a:off x="14227748" y="8996617"/>
            <a:ext cx="1147482" cy="646331"/>
          </a:xfrm>
          <a:prstGeom prst="rect">
            <a:avLst/>
          </a:prstGeom>
          <a:noFill/>
        </p:spPr>
        <p:txBody>
          <a:bodyPr wrap="square" rtlCol="0">
            <a:spAutoFit/>
          </a:bodyPr>
          <a:lstStyle/>
          <a:p>
            <a:r>
              <a:rPr lang="en-US" sz="3600" dirty="0">
                <a:latin typeface="Avenir Book" panose="02000503020000020003" pitchFamily="2" charset="0"/>
              </a:rPr>
              <a:t>P.4</a:t>
            </a:r>
          </a:p>
        </p:txBody>
      </p:sp>
      <p:sp>
        <p:nvSpPr>
          <p:cNvPr id="11" name="TextBox 10">
            <a:extLst>
              <a:ext uri="{FF2B5EF4-FFF2-40B4-BE49-F238E27FC236}">
                <a16:creationId xmlns:a16="http://schemas.microsoft.com/office/drawing/2014/main" id="{9770FF0D-2044-FF4E-B50E-5196387698FB}"/>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12" name="TextBox 11">
            <a:extLst>
              <a:ext uri="{FF2B5EF4-FFF2-40B4-BE49-F238E27FC236}">
                <a16:creationId xmlns:a16="http://schemas.microsoft.com/office/drawing/2014/main" id="{C51A4525-4160-8346-B6A7-CBF90DD8FD16}"/>
              </a:ext>
            </a:extLst>
          </p:cNvPr>
          <p:cNvSpPr txBox="1"/>
          <p:nvPr/>
        </p:nvSpPr>
        <p:spPr>
          <a:xfrm>
            <a:off x="13879164" y="6538048"/>
            <a:ext cx="1952786" cy="261610"/>
          </a:xfrm>
          <a:prstGeom prst="rect">
            <a:avLst/>
          </a:prstGeom>
          <a:noFill/>
        </p:spPr>
        <p:txBody>
          <a:bodyPr wrap="square" rtlCol="0">
            <a:spAutoFit/>
          </a:bodyPr>
          <a:lstStyle/>
          <a:p>
            <a:r>
              <a:rPr lang="en-US" sz="1100">
                <a:latin typeface="Avenir Book" panose="02000503020000020003" pitchFamily="2" charset="0"/>
              </a:rPr>
              <a:t>Café + Dining view.</a:t>
            </a:r>
          </a:p>
        </p:txBody>
      </p:sp>
      <p:pic>
        <p:nvPicPr>
          <p:cNvPr id="2" name="Picture 2">
            <a:extLst>
              <a:ext uri="{FF2B5EF4-FFF2-40B4-BE49-F238E27FC236}">
                <a16:creationId xmlns:a16="http://schemas.microsoft.com/office/drawing/2014/main" id="{1294F01E-99A9-4A15-A314-2CDADA9F7298}"/>
              </a:ext>
            </a:extLst>
          </p:cNvPr>
          <p:cNvPicPr>
            <a:picLocks noChangeAspect="1"/>
          </p:cNvPicPr>
          <p:nvPr/>
        </p:nvPicPr>
        <p:blipFill>
          <a:blip r:embed="rId3"/>
          <a:stretch>
            <a:fillRect/>
          </a:stretch>
        </p:blipFill>
        <p:spPr>
          <a:xfrm>
            <a:off x="1814052" y="1684731"/>
            <a:ext cx="10752126" cy="6847025"/>
          </a:xfrm>
          <a:prstGeom prst="rect">
            <a:avLst/>
          </a:prstGeom>
        </p:spPr>
      </p:pic>
      <p:sp>
        <p:nvSpPr>
          <p:cNvPr id="13" name="Oval 12">
            <a:extLst>
              <a:ext uri="{FF2B5EF4-FFF2-40B4-BE49-F238E27FC236}">
                <a16:creationId xmlns:a16="http://schemas.microsoft.com/office/drawing/2014/main" id="{CF382630-EE5E-8F4C-B0B0-1C694E5DBE71}"/>
              </a:ext>
            </a:extLst>
          </p:cNvPr>
          <p:cNvSpPr/>
          <p:nvPr/>
        </p:nvSpPr>
        <p:spPr>
          <a:xfrm>
            <a:off x="1771859" y="8729737"/>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C6DFA45-C444-F94D-84E8-18638A639D2E}"/>
              </a:ext>
            </a:extLst>
          </p:cNvPr>
          <p:cNvCxnSpPr>
            <a:cxnSpLocks/>
            <a:stCxn id="13" idx="6"/>
          </p:cNvCxnSpPr>
          <p:nvPr/>
        </p:nvCxnSpPr>
        <p:spPr>
          <a:xfrm>
            <a:off x="2609460" y="9148538"/>
            <a:ext cx="9896443"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E3789DCA-1C6E-E44E-82D2-7E5CFFC67653}"/>
              </a:ext>
            </a:extLst>
          </p:cNvPr>
          <p:cNvSpPr txBox="1"/>
          <p:nvPr/>
        </p:nvSpPr>
        <p:spPr>
          <a:xfrm>
            <a:off x="1865195" y="8856149"/>
            <a:ext cx="837601" cy="584775"/>
          </a:xfrm>
          <a:prstGeom prst="rect">
            <a:avLst/>
          </a:prstGeom>
          <a:noFill/>
        </p:spPr>
        <p:txBody>
          <a:bodyPr wrap="square" rtlCol="0">
            <a:spAutoFit/>
          </a:bodyPr>
          <a:lstStyle/>
          <a:p>
            <a:r>
              <a:rPr lang="en-US" sz="3200" dirty="0">
                <a:latin typeface="Avenir Book" panose="02000503020000020003" pitchFamily="2" charset="0"/>
              </a:rPr>
              <a:t>P4</a:t>
            </a:r>
          </a:p>
        </p:txBody>
      </p:sp>
      <p:sp>
        <p:nvSpPr>
          <p:cNvPr id="16" name="TextBox 15">
            <a:extLst>
              <a:ext uri="{FF2B5EF4-FFF2-40B4-BE49-F238E27FC236}">
                <a16:creationId xmlns:a16="http://schemas.microsoft.com/office/drawing/2014/main" id="{2D4B5BAC-DF86-3E4E-8E05-E285A7441E41}"/>
              </a:ext>
            </a:extLst>
          </p:cNvPr>
          <p:cNvSpPr txBox="1"/>
          <p:nvPr/>
        </p:nvSpPr>
        <p:spPr>
          <a:xfrm>
            <a:off x="2640415" y="8859068"/>
            <a:ext cx="6075378" cy="338554"/>
          </a:xfrm>
          <a:prstGeom prst="rect">
            <a:avLst/>
          </a:prstGeom>
          <a:noFill/>
        </p:spPr>
        <p:txBody>
          <a:bodyPr wrap="square" rtlCol="0">
            <a:spAutoFit/>
          </a:bodyPr>
          <a:lstStyle/>
          <a:p>
            <a:r>
              <a:rPr lang="en-US" sz="1600" dirty="0">
                <a:latin typeface="Avenir Book" panose="02000503020000020003" pitchFamily="2" charset="0"/>
              </a:rPr>
              <a:t>Café + Dining Perspective</a:t>
            </a:r>
          </a:p>
        </p:txBody>
      </p:sp>
      <p:sp>
        <p:nvSpPr>
          <p:cNvPr id="17" name="TextBox 16">
            <a:extLst>
              <a:ext uri="{FF2B5EF4-FFF2-40B4-BE49-F238E27FC236}">
                <a16:creationId xmlns:a16="http://schemas.microsoft.com/office/drawing/2014/main" id="{F6635876-31B8-744B-B165-A83C63C44F65}"/>
              </a:ext>
            </a:extLst>
          </p:cNvPr>
          <p:cNvSpPr txBox="1"/>
          <p:nvPr/>
        </p:nvSpPr>
        <p:spPr>
          <a:xfrm>
            <a:off x="12010565" y="9148536"/>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2112395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CD391A-2CD9-4235-95AD-0D2363CF9B39}"/>
              </a:ext>
            </a:extLst>
          </p:cNvPr>
          <p:cNvSpPr txBox="1"/>
          <p:nvPr/>
        </p:nvSpPr>
        <p:spPr>
          <a:xfrm>
            <a:off x="318540" y="401530"/>
            <a:ext cx="8776033"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Outdoor Patio Rendering </a:t>
            </a:r>
            <a:endParaRPr lang="en-US" sz="3084"/>
          </a:p>
        </p:txBody>
      </p:sp>
      <p:pic>
        <p:nvPicPr>
          <p:cNvPr id="4" name="Picture 3">
            <a:extLst>
              <a:ext uri="{FF2B5EF4-FFF2-40B4-BE49-F238E27FC236}">
                <a16:creationId xmlns:a16="http://schemas.microsoft.com/office/drawing/2014/main" id="{4A8B67BC-848E-5144-8D9F-76B04AADE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501DE482-7069-FF4E-B398-85EDFA8567F6}"/>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B210885E-7058-E842-A1BC-9401BE5FBFB6}"/>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1" name="TextBox 10">
            <a:extLst>
              <a:ext uri="{FF2B5EF4-FFF2-40B4-BE49-F238E27FC236}">
                <a16:creationId xmlns:a16="http://schemas.microsoft.com/office/drawing/2014/main" id="{47E59959-B1D3-2F4F-9DA5-5266A51D9EEA}"/>
              </a:ext>
            </a:extLst>
          </p:cNvPr>
          <p:cNvSpPr txBox="1"/>
          <p:nvPr/>
        </p:nvSpPr>
        <p:spPr>
          <a:xfrm>
            <a:off x="14227748" y="8996617"/>
            <a:ext cx="1147482" cy="646331"/>
          </a:xfrm>
          <a:prstGeom prst="rect">
            <a:avLst/>
          </a:prstGeom>
          <a:noFill/>
        </p:spPr>
        <p:txBody>
          <a:bodyPr wrap="square" rtlCol="0">
            <a:spAutoFit/>
          </a:bodyPr>
          <a:lstStyle/>
          <a:p>
            <a:r>
              <a:rPr lang="en-US" sz="3600" dirty="0">
                <a:latin typeface="Avenir Book" panose="02000503020000020003" pitchFamily="2" charset="0"/>
              </a:rPr>
              <a:t>P.5</a:t>
            </a:r>
          </a:p>
        </p:txBody>
      </p:sp>
      <p:sp>
        <p:nvSpPr>
          <p:cNvPr id="12" name="TextBox 11">
            <a:extLst>
              <a:ext uri="{FF2B5EF4-FFF2-40B4-BE49-F238E27FC236}">
                <a16:creationId xmlns:a16="http://schemas.microsoft.com/office/drawing/2014/main" id="{2B850742-BC64-094C-A0D2-43451A7EA515}"/>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13" name="TextBox 12">
            <a:extLst>
              <a:ext uri="{FF2B5EF4-FFF2-40B4-BE49-F238E27FC236}">
                <a16:creationId xmlns:a16="http://schemas.microsoft.com/office/drawing/2014/main" id="{DD24D7A9-5B0B-FA49-824D-40A46002854F}"/>
              </a:ext>
            </a:extLst>
          </p:cNvPr>
          <p:cNvSpPr txBox="1"/>
          <p:nvPr/>
        </p:nvSpPr>
        <p:spPr>
          <a:xfrm>
            <a:off x="13879164" y="6538048"/>
            <a:ext cx="1952786" cy="261610"/>
          </a:xfrm>
          <a:prstGeom prst="rect">
            <a:avLst/>
          </a:prstGeom>
          <a:noFill/>
        </p:spPr>
        <p:txBody>
          <a:bodyPr wrap="square" rtlCol="0">
            <a:spAutoFit/>
          </a:bodyPr>
          <a:lstStyle/>
          <a:p>
            <a:r>
              <a:rPr lang="en-US" sz="1100">
                <a:latin typeface="Avenir Book" panose="02000503020000020003" pitchFamily="2" charset="0"/>
              </a:rPr>
              <a:t>Outdoor Patio View</a:t>
            </a:r>
          </a:p>
        </p:txBody>
      </p:sp>
      <p:pic>
        <p:nvPicPr>
          <p:cNvPr id="2" name="Picture 2">
            <a:extLst>
              <a:ext uri="{FF2B5EF4-FFF2-40B4-BE49-F238E27FC236}">
                <a16:creationId xmlns:a16="http://schemas.microsoft.com/office/drawing/2014/main" id="{BE1DDA16-337C-4996-96A5-4D8D0C91D2EC}"/>
              </a:ext>
            </a:extLst>
          </p:cNvPr>
          <p:cNvPicPr>
            <a:picLocks noChangeAspect="1"/>
          </p:cNvPicPr>
          <p:nvPr/>
        </p:nvPicPr>
        <p:blipFill>
          <a:blip r:embed="rId4"/>
          <a:stretch>
            <a:fillRect/>
          </a:stretch>
        </p:blipFill>
        <p:spPr>
          <a:xfrm>
            <a:off x="1144871" y="2098478"/>
            <a:ext cx="11517122" cy="6605040"/>
          </a:xfrm>
          <a:prstGeom prst="rect">
            <a:avLst/>
          </a:prstGeom>
        </p:spPr>
      </p:pic>
      <p:sp>
        <p:nvSpPr>
          <p:cNvPr id="10" name="Oval 9">
            <a:extLst>
              <a:ext uri="{FF2B5EF4-FFF2-40B4-BE49-F238E27FC236}">
                <a16:creationId xmlns:a16="http://schemas.microsoft.com/office/drawing/2014/main" id="{C16B22D3-5699-C84E-AAAB-001E485CF59E}"/>
              </a:ext>
            </a:extLst>
          </p:cNvPr>
          <p:cNvSpPr/>
          <p:nvPr/>
        </p:nvSpPr>
        <p:spPr>
          <a:xfrm>
            <a:off x="1122937" y="8729737"/>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5DDFE23-8B05-3340-BB95-D09D5034A2E6}"/>
              </a:ext>
            </a:extLst>
          </p:cNvPr>
          <p:cNvCxnSpPr>
            <a:cxnSpLocks/>
            <a:stCxn id="10" idx="6"/>
          </p:cNvCxnSpPr>
          <p:nvPr/>
        </p:nvCxnSpPr>
        <p:spPr>
          <a:xfrm flipV="1">
            <a:off x="1960538" y="9148536"/>
            <a:ext cx="10701455" cy="2"/>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D8CEEDE-9063-9E4C-B9B9-D9AA677E6AD4}"/>
              </a:ext>
            </a:extLst>
          </p:cNvPr>
          <p:cNvSpPr txBox="1"/>
          <p:nvPr/>
        </p:nvSpPr>
        <p:spPr>
          <a:xfrm>
            <a:off x="1216273" y="8856149"/>
            <a:ext cx="837601" cy="584775"/>
          </a:xfrm>
          <a:prstGeom prst="rect">
            <a:avLst/>
          </a:prstGeom>
          <a:noFill/>
        </p:spPr>
        <p:txBody>
          <a:bodyPr wrap="square" rtlCol="0">
            <a:spAutoFit/>
          </a:bodyPr>
          <a:lstStyle/>
          <a:p>
            <a:r>
              <a:rPr lang="en-US" sz="3200" dirty="0">
                <a:latin typeface="Avenir Book" panose="02000503020000020003" pitchFamily="2" charset="0"/>
              </a:rPr>
              <a:t>P3</a:t>
            </a:r>
          </a:p>
        </p:txBody>
      </p:sp>
      <p:sp>
        <p:nvSpPr>
          <p:cNvPr id="16" name="TextBox 15">
            <a:extLst>
              <a:ext uri="{FF2B5EF4-FFF2-40B4-BE49-F238E27FC236}">
                <a16:creationId xmlns:a16="http://schemas.microsoft.com/office/drawing/2014/main" id="{2446F302-E56F-4144-AB71-8598C6CB8E46}"/>
              </a:ext>
            </a:extLst>
          </p:cNvPr>
          <p:cNvSpPr txBox="1"/>
          <p:nvPr/>
        </p:nvSpPr>
        <p:spPr>
          <a:xfrm>
            <a:off x="2049751" y="8856149"/>
            <a:ext cx="6075378" cy="338554"/>
          </a:xfrm>
          <a:prstGeom prst="rect">
            <a:avLst/>
          </a:prstGeom>
          <a:noFill/>
        </p:spPr>
        <p:txBody>
          <a:bodyPr wrap="square" rtlCol="0">
            <a:spAutoFit/>
          </a:bodyPr>
          <a:lstStyle/>
          <a:p>
            <a:r>
              <a:rPr lang="en-US" sz="1600" dirty="0">
                <a:latin typeface="Avenir Book" panose="02000503020000020003" pitchFamily="2" charset="0"/>
              </a:rPr>
              <a:t>Outdoor Patio Perspective</a:t>
            </a:r>
          </a:p>
        </p:txBody>
      </p:sp>
      <p:sp>
        <p:nvSpPr>
          <p:cNvPr id="17" name="TextBox 16">
            <a:extLst>
              <a:ext uri="{FF2B5EF4-FFF2-40B4-BE49-F238E27FC236}">
                <a16:creationId xmlns:a16="http://schemas.microsoft.com/office/drawing/2014/main" id="{B4BEDF65-F53A-C645-BA2B-83881A84D445}"/>
              </a:ext>
            </a:extLst>
          </p:cNvPr>
          <p:cNvSpPr txBox="1"/>
          <p:nvPr/>
        </p:nvSpPr>
        <p:spPr>
          <a:xfrm>
            <a:off x="12157882" y="9179955"/>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1027873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531474-9F7E-43C3-812F-3DBCA25D556C}"/>
              </a:ext>
            </a:extLst>
          </p:cNvPr>
          <p:cNvSpPr txBox="1"/>
          <p:nvPr/>
        </p:nvSpPr>
        <p:spPr>
          <a:xfrm>
            <a:off x="318540" y="450287"/>
            <a:ext cx="7257828"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Reception Finishes  </a:t>
            </a:r>
            <a:endParaRPr lang="en-US" sz="3084"/>
          </a:p>
        </p:txBody>
      </p:sp>
      <p:pic>
        <p:nvPicPr>
          <p:cNvPr id="6" name="Picture 6">
            <a:extLst>
              <a:ext uri="{FF2B5EF4-FFF2-40B4-BE49-F238E27FC236}">
                <a16:creationId xmlns:a16="http://schemas.microsoft.com/office/drawing/2014/main" id="{0A84D511-B612-4C1F-AF77-050EC48C905E}"/>
              </a:ext>
            </a:extLst>
          </p:cNvPr>
          <p:cNvPicPr>
            <a:picLocks noChangeAspect="1"/>
          </p:cNvPicPr>
          <p:nvPr/>
        </p:nvPicPr>
        <p:blipFill>
          <a:blip r:embed="rId2"/>
          <a:stretch>
            <a:fillRect/>
          </a:stretch>
        </p:blipFill>
        <p:spPr>
          <a:xfrm>
            <a:off x="11434091" y="2616018"/>
            <a:ext cx="955240" cy="2301759"/>
          </a:xfrm>
          <a:prstGeom prst="rect">
            <a:avLst/>
          </a:prstGeom>
        </p:spPr>
      </p:pic>
      <p:pic>
        <p:nvPicPr>
          <p:cNvPr id="7" name="Picture 7" descr="A picture containing text, cloudy&#10;&#10;Description automatically generated">
            <a:extLst>
              <a:ext uri="{FF2B5EF4-FFF2-40B4-BE49-F238E27FC236}">
                <a16:creationId xmlns:a16="http://schemas.microsoft.com/office/drawing/2014/main" id="{2CCA2690-AD09-48E2-9AD7-E95148357B22}"/>
              </a:ext>
            </a:extLst>
          </p:cNvPr>
          <p:cNvPicPr>
            <a:picLocks noChangeAspect="1"/>
          </p:cNvPicPr>
          <p:nvPr/>
        </p:nvPicPr>
        <p:blipFill>
          <a:blip r:embed="rId3"/>
          <a:stretch>
            <a:fillRect/>
          </a:stretch>
        </p:blipFill>
        <p:spPr>
          <a:xfrm>
            <a:off x="7701868" y="2625145"/>
            <a:ext cx="952226" cy="2297680"/>
          </a:xfrm>
          <a:prstGeom prst="rect">
            <a:avLst/>
          </a:prstGeom>
        </p:spPr>
      </p:pic>
      <p:pic>
        <p:nvPicPr>
          <p:cNvPr id="8" name="Picture 8">
            <a:extLst>
              <a:ext uri="{FF2B5EF4-FFF2-40B4-BE49-F238E27FC236}">
                <a16:creationId xmlns:a16="http://schemas.microsoft.com/office/drawing/2014/main" id="{D52C4384-754F-406D-B9CC-71E1B9D24AA3}"/>
              </a:ext>
            </a:extLst>
          </p:cNvPr>
          <p:cNvPicPr>
            <a:picLocks noChangeAspect="1"/>
          </p:cNvPicPr>
          <p:nvPr/>
        </p:nvPicPr>
        <p:blipFill>
          <a:blip r:embed="rId4"/>
          <a:stretch>
            <a:fillRect/>
          </a:stretch>
        </p:blipFill>
        <p:spPr>
          <a:xfrm>
            <a:off x="10170726" y="2621071"/>
            <a:ext cx="950277" cy="2305836"/>
          </a:xfrm>
          <a:prstGeom prst="rect">
            <a:avLst/>
          </a:prstGeom>
        </p:spPr>
      </p:pic>
      <p:pic>
        <p:nvPicPr>
          <p:cNvPr id="9" name="Picture 9" descr="Background pattern&#10;&#10;Description automatically generated">
            <a:extLst>
              <a:ext uri="{FF2B5EF4-FFF2-40B4-BE49-F238E27FC236}">
                <a16:creationId xmlns:a16="http://schemas.microsoft.com/office/drawing/2014/main" id="{8C4029E4-358C-4316-AF09-3324035FD804}"/>
              </a:ext>
            </a:extLst>
          </p:cNvPr>
          <p:cNvPicPr>
            <a:picLocks noChangeAspect="1"/>
          </p:cNvPicPr>
          <p:nvPr/>
        </p:nvPicPr>
        <p:blipFill>
          <a:blip r:embed="rId5"/>
          <a:stretch>
            <a:fillRect/>
          </a:stretch>
        </p:blipFill>
        <p:spPr>
          <a:xfrm>
            <a:off x="8933768" y="2612916"/>
            <a:ext cx="956304" cy="2307963"/>
          </a:xfrm>
          <a:prstGeom prst="rect">
            <a:avLst/>
          </a:prstGeom>
        </p:spPr>
      </p:pic>
      <p:pic>
        <p:nvPicPr>
          <p:cNvPr id="10" name="Picture 10">
            <a:extLst>
              <a:ext uri="{FF2B5EF4-FFF2-40B4-BE49-F238E27FC236}">
                <a16:creationId xmlns:a16="http://schemas.microsoft.com/office/drawing/2014/main" id="{F8D4C7BB-08CB-4E0F-94A6-A2BF3FDC0184}"/>
              </a:ext>
            </a:extLst>
          </p:cNvPr>
          <p:cNvPicPr>
            <a:picLocks noChangeAspect="1"/>
          </p:cNvPicPr>
          <p:nvPr/>
        </p:nvPicPr>
        <p:blipFill>
          <a:blip r:embed="rId6"/>
          <a:stretch>
            <a:fillRect/>
          </a:stretch>
        </p:blipFill>
        <p:spPr>
          <a:xfrm>
            <a:off x="1603415" y="6829586"/>
            <a:ext cx="3508926" cy="1455551"/>
          </a:xfrm>
          <a:prstGeom prst="rect">
            <a:avLst/>
          </a:prstGeom>
        </p:spPr>
      </p:pic>
      <p:pic>
        <p:nvPicPr>
          <p:cNvPr id="11" name="Picture 11">
            <a:extLst>
              <a:ext uri="{FF2B5EF4-FFF2-40B4-BE49-F238E27FC236}">
                <a16:creationId xmlns:a16="http://schemas.microsoft.com/office/drawing/2014/main" id="{0ED97E4D-5D4E-41A5-99BF-DE8D53FCA1CF}"/>
              </a:ext>
            </a:extLst>
          </p:cNvPr>
          <p:cNvPicPr>
            <a:picLocks noChangeAspect="1"/>
          </p:cNvPicPr>
          <p:nvPr/>
        </p:nvPicPr>
        <p:blipFill>
          <a:blip r:embed="rId7"/>
          <a:stretch>
            <a:fillRect/>
          </a:stretch>
        </p:blipFill>
        <p:spPr>
          <a:xfrm>
            <a:off x="1605538" y="5115032"/>
            <a:ext cx="3504672" cy="1168650"/>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352C38BC-6E96-374B-B986-7560B2DE40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611" y="2624497"/>
            <a:ext cx="3982765" cy="1901851"/>
          </a:xfrm>
          <a:prstGeom prst="rect">
            <a:avLst/>
          </a:prstGeom>
        </p:spPr>
      </p:pic>
      <p:pic>
        <p:nvPicPr>
          <p:cNvPr id="16" name="Picture 15" descr="A close-up of a road&#10;&#10;Description automatically generated with low confidence">
            <a:extLst>
              <a:ext uri="{FF2B5EF4-FFF2-40B4-BE49-F238E27FC236}">
                <a16:creationId xmlns:a16="http://schemas.microsoft.com/office/drawing/2014/main" id="{F2341733-9EF8-7846-AF68-E313435D0C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9473" y="5914918"/>
            <a:ext cx="4688262" cy="2162466"/>
          </a:xfrm>
          <a:prstGeom prst="rect">
            <a:avLst/>
          </a:prstGeom>
        </p:spPr>
      </p:pic>
      <p:sp>
        <p:nvSpPr>
          <p:cNvPr id="18" name="TextBox 17">
            <a:extLst>
              <a:ext uri="{FF2B5EF4-FFF2-40B4-BE49-F238E27FC236}">
                <a16:creationId xmlns:a16="http://schemas.microsoft.com/office/drawing/2014/main" id="{080714F9-F503-42BA-AE11-F03306069C89}"/>
              </a:ext>
            </a:extLst>
          </p:cNvPr>
          <p:cNvSpPr txBox="1"/>
          <p:nvPr/>
        </p:nvSpPr>
        <p:spPr>
          <a:xfrm>
            <a:off x="1447860" y="4565586"/>
            <a:ext cx="1996704" cy="353174"/>
          </a:xfrm>
          <a:prstGeom prst="rect">
            <a:avLst/>
          </a:prstGeom>
          <a:noFill/>
        </p:spPr>
        <p:txBody>
          <a:bodyPr wrap="square" lIns="116586" tIns="58293" rIns="116586" bIns="58293" rtlCol="0" anchor="t">
            <a:spAutoFit/>
          </a:bodyPr>
          <a:lstStyle/>
          <a:p>
            <a:r>
              <a:rPr lang="en-US" sz="1530" i="1">
                <a:latin typeface="Avenir Light Oblique"/>
              </a:rPr>
              <a:t>Wall Detail</a:t>
            </a:r>
            <a:endParaRPr lang="en-US" sz="3084"/>
          </a:p>
        </p:txBody>
      </p:sp>
      <p:sp>
        <p:nvSpPr>
          <p:cNvPr id="20" name="TextBox 19">
            <a:extLst>
              <a:ext uri="{FF2B5EF4-FFF2-40B4-BE49-F238E27FC236}">
                <a16:creationId xmlns:a16="http://schemas.microsoft.com/office/drawing/2014/main" id="{B2311345-0631-4194-89DA-8E11E4364703}"/>
              </a:ext>
            </a:extLst>
          </p:cNvPr>
          <p:cNvSpPr txBox="1"/>
          <p:nvPr/>
        </p:nvSpPr>
        <p:spPr>
          <a:xfrm>
            <a:off x="1532962" y="6317214"/>
            <a:ext cx="1996704" cy="353174"/>
          </a:xfrm>
          <a:prstGeom prst="rect">
            <a:avLst/>
          </a:prstGeom>
          <a:noFill/>
        </p:spPr>
        <p:txBody>
          <a:bodyPr wrap="square" lIns="116586" tIns="58293" rIns="116586" bIns="58293" rtlCol="0" anchor="t">
            <a:spAutoFit/>
          </a:bodyPr>
          <a:lstStyle/>
          <a:p>
            <a:r>
              <a:rPr lang="en-US" sz="1530" i="1">
                <a:latin typeface="Avenir Light Oblique"/>
              </a:rPr>
              <a:t>Quartz Countertops</a:t>
            </a:r>
            <a:endParaRPr lang="en-US" sz="3084"/>
          </a:p>
        </p:txBody>
      </p:sp>
      <p:sp>
        <p:nvSpPr>
          <p:cNvPr id="22" name="TextBox 21">
            <a:extLst>
              <a:ext uri="{FF2B5EF4-FFF2-40B4-BE49-F238E27FC236}">
                <a16:creationId xmlns:a16="http://schemas.microsoft.com/office/drawing/2014/main" id="{6D5FACCB-0EE7-47CE-A2EF-99C485E381F7}"/>
              </a:ext>
            </a:extLst>
          </p:cNvPr>
          <p:cNvSpPr txBox="1"/>
          <p:nvPr/>
        </p:nvSpPr>
        <p:spPr>
          <a:xfrm>
            <a:off x="1490411" y="8288679"/>
            <a:ext cx="1996704" cy="353174"/>
          </a:xfrm>
          <a:prstGeom prst="rect">
            <a:avLst/>
          </a:prstGeom>
          <a:noFill/>
        </p:spPr>
        <p:txBody>
          <a:bodyPr wrap="square" lIns="116586" tIns="58293" rIns="116586" bIns="58293" rtlCol="0" anchor="t">
            <a:spAutoFit/>
          </a:bodyPr>
          <a:lstStyle/>
          <a:p>
            <a:r>
              <a:rPr lang="en-US" sz="1530" i="1">
                <a:latin typeface="Avenir Light Oblique"/>
              </a:rPr>
              <a:t>Concrete Desk</a:t>
            </a:r>
            <a:endParaRPr lang="en-US" sz="3084"/>
          </a:p>
        </p:txBody>
      </p:sp>
      <p:sp>
        <p:nvSpPr>
          <p:cNvPr id="24" name="TextBox 23">
            <a:extLst>
              <a:ext uri="{FF2B5EF4-FFF2-40B4-BE49-F238E27FC236}">
                <a16:creationId xmlns:a16="http://schemas.microsoft.com/office/drawing/2014/main" id="{D091F487-FB8A-484F-9AE1-89CA9065F192}"/>
              </a:ext>
            </a:extLst>
          </p:cNvPr>
          <p:cNvSpPr txBox="1"/>
          <p:nvPr/>
        </p:nvSpPr>
        <p:spPr>
          <a:xfrm>
            <a:off x="7576368" y="4934351"/>
            <a:ext cx="1996704" cy="353174"/>
          </a:xfrm>
          <a:prstGeom prst="rect">
            <a:avLst/>
          </a:prstGeom>
          <a:noFill/>
        </p:spPr>
        <p:txBody>
          <a:bodyPr wrap="square" lIns="116586" tIns="58293" rIns="116586" bIns="58293" rtlCol="0" anchor="t">
            <a:spAutoFit/>
          </a:bodyPr>
          <a:lstStyle/>
          <a:p>
            <a:r>
              <a:rPr lang="en-US" sz="1530" i="1">
                <a:latin typeface="Avenir Light Oblique"/>
              </a:rPr>
              <a:t>Herringbone Floor</a:t>
            </a:r>
            <a:endParaRPr lang="en-US" sz="3084"/>
          </a:p>
        </p:txBody>
      </p:sp>
      <p:pic>
        <p:nvPicPr>
          <p:cNvPr id="15" name="Picture 14">
            <a:extLst>
              <a:ext uri="{FF2B5EF4-FFF2-40B4-BE49-F238E27FC236}">
                <a16:creationId xmlns:a16="http://schemas.microsoft.com/office/drawing/2014/main" id="{3F7CD4EC-5EB7-6C44-A15E-DD039D1D20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7" name="TextBox 16">
            <a:extLst>
              <a:ext uri="{FF2B5EF4-FFF2-40B4-BE49-F238E27FC236}">
                <a16:creationId xmlns:a16="http://schemas.microsoft.com/office/drawing/2014/main" id="{B13F2A43-E76A-9E4E-A298-934D6A4593CD}"/>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9" name="TextBox 18">
            <a:extLst>
              <a:ext uri="{FF2B5EF4-FFF2-40B4-BE49-F238E27FC236}">
                <a16:creationId xmlns:a16="http://schemas.microsoft.com/office/drawing/2014/main" id="{7AC6DD96-BC25-EC44-BB1A-F333521F2FBA}"/>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1" name="TextBox 20">
            <a:extLst>
              <a:ext uri="{FF2B5EF4-FFF2-40B4-BE49-F238E27FC236}">
                <a16:creationId xmlns:a16="http://schemas.microsoft.com/office/drawing/2014/main" id="{3FAA58DF-2640-B946-B4FB-BD9AF948C61B}"/>
              </a:ext>
            </a:extLst>
          </p:cNvPr>
          <p:cNvSpPr txBox="1"/>
          <p:nvPr/>
        </p:nvSpPr>
        <p:spPr>
          <a:xfrm>
            <a:off x="14227748" y="8996617"/>
            <a:ext cx="1147482" cy="646331"/>
          </a:xfrm>
          <a:prstGeom prst="rect">
            <a:avLst/>
          </a:prstGeom>
          <a:noFill/>
        </p:spPr>
        <p:txBody>
          <a:bodyPr wrap="square" rtlCol="0">
            <a:spAutoFit/>
          </a:bodyPr>
          <a:lstStyle/>
          <a:p>
            <a:r>
              <a:rPr lang="en-US" sz="3600">
                <a:latin typeface="Avenir Book" panose="02000503020000020003" pitchFamily="2" charset="0"/>
              </a:rPr>
              <a:t>F.4</a:t>
            </a:r>
          </a:p>
        </p:txBody>
      </p:sp>
      <p:sp>
        <p:nvSpPr>
          <p:cNvPr id="23" name="TextBox 22">
            <a:extLst>
              <a:ext uri="{FF2B5EF4-FFF2-40B4-BE49-F238E27FC236}">
                <a16:creationId xmlns:a16="http://schemas.microsoft.com/office/drawing/2014/main" id="{F66CF4CA-FFA5-054F-9CDD-40989372390D}"/>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25" name="TextBox 24">
            <a:extLst>
              <a:ext uri="{FF2B5EF4-FFF2-40B4-BE49-F238E27FC236}">
                <a16:creationId xmlns:a16="http://schemas.microsoft.com/office/drawing/2014/main" id="{84D666E1-D44F-FC45-9468-32B80DF5D4EF}"/>
              </a:ext>
            </a:extLst>
          </p:cNvPr>
          <p:cNvSpPr txBox="1"/>
          <p:nvPr/>
        </p:nvSpPr>
        <p:spPr>
          <a:xfrm>
            <a:off x="13879164" y="6538048"/>
            <a:ext cx="1952786" cy="261610"/>
          </a:xfrm>
          <a:prstGeom prst="rect">
            <a:avLst/>
          </a:prstGeom>
          <a:noFill/>
        </p:spPr>
        <p:txBody>
          <a:bodyPr wrap="square" rtlCol="0">
            <a:spAutoFit/>
          </a:bodyPr>
          <a:lstStyle/>
          <a:p>
            <a:r>
              <a:rPr lang="en-US" sz="1100">
                <a:latin typeface="Avenir Book" panose="02000503020000020003" pitchFamily="2" charset="0"/>
              </a:rPr>
              <a:t>Reception Finishes</a:t>
            </a:r>
          </a:p>
        </p:txBody>
      </p:sp>
    </p:spTree>
    <p:extLst>
      <p:ext uri="{BB962C8B-B14F-4D97-AF65-F5344CB8AC3E}">
        <p14:creationId xmlns:p14="http://schemas.microsoft.com/office/powerpoint/2010/main" val="4079730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E36AAC-715C-4210-8E7B-18A83FC7E3C8}"/>
              </a:ext>
            </a:extLst>
          </p:cNvPr>
          <p:cNvSpPr txBox="1"/>
          <p:nvPr/>
        </p:nvSpPr>
        <p:spPr>
          <a:xfrm>
            <a:off x="481704" y="405146"/>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Cafe Finishes  </a:t>
            </a:r>
            <a:endParaRPr lang="en-US" sz="3084"/>
          </a:p>
        </p:txBody>
      </p:sp>
      <p:pic>
        <p:nvPicPr>
          <p:cNvPr id="6" name="Picture 6">
            <a:extLst>
              <a:ext uri="{FF2B5EF4-FFF2-40B4-BE49-F238E27FC236}">
                <a16:creationId xmlns:a16="http://schemas.microsoft.com/office/drawing/2014/main" id="{5C393F40-5CD1-4CDF-85E6-FE03E80A7D6A}"/>
              </a:ext>
            </a:extLst>
          </p:cNvPr>
          <p:cNvPicPr>
            <a:picLocks noChangeAspect="1"/>
          </p:cNvPicPr>
          <p:nvPr/>
        </p:nvPicPr>
        <p:blipFill>
          <a:blip r:embed="rId3"/>
          <a:stretch>
            <a:fillRect/>
          </a:stretch>
        </p:blipFill>
        <p:spPr>
          <a:xfrm>
            <a:off x="934450" y="7598469"/>
            <a:ext cx="3497580" cy="2006096"/>
          </a:xfrm>
          <a:prstGeom prst="rect">
            <a:avLst/>
          </a:prstGeom>
        </p:spPr>
      </p:pic>
      <p:pic>
        <p:nvPicPr>
          <p:cNvPr id="7" name="Picture 7">
            <a:extLst>
              <a:ext uri="{FF2B5EF4-FFF2-40B4-BE49-F238E27FC236}">
                <a16:creationId xmlns:a16="http://schemas.microsoft.com/office/drawing/2014/main" id="{BF3204ED-E0FE-4A7D-AAFD-45D348EE9D73}"/>
              </a:ext>
            </a:extLst>
          </p:cNvPr>
          <p:cNvPicPr>
            <a:picLocks noChangeAspect="1"/>
          </p:cNvPicPr>
          <p:nvPr/>
        </p:nvPicPr>
        <p:blipFill>
          <a:blip r:embed="rId4"/>
          <a:stretch>
            <a:fillRect/>
          </a:stretch>
        </p:blipFill>
        <p:spPr>
          <a:xfrm>
            <a:off x="991626" y="5440856"/>
            <a:ext cx="3497580" cy="814759"/>
          </a:xfrm>
          <a:prstGeom prst="rect">
            <a:avLst/>
          </a:prstGeom>
        </p:spPr>
      </p:pic>
      <p:pic>
        <p:nvPicPr>
          <p:cNvPr id="8" name="Picture 8" descr="A picture containing shape&#10;&#10;Description automatically generated">
            <a:extLst>
              <a:ext uri="{FF2B5EF4-FFF2-40B4-BE49-F238E27FC236}">
                <a16:creationId xmlns:a16="http://schemas.microsoft.com/office/drawing/2014/main" id="{629E70EC-F874-4D6A-9792-3537CAAE004C}"/>
              </a:ext>
            </a:extLst>
          </p:cNvPr>
          <p:cNvPicPr>
            <a:picLocks noChangeAspect="1"/>
          </p:cNvPicPr>
          <p:nvPr/>
        </p:nvPicPr>
        <p:blipFill>
          <a:blip r:embed="rId5"/>
          <a:stretch>
            <a:fillRect/>
          </a:stretch>
        </p:blipFill>
        <p:spPr>
          <a:xfrm>
            <a:off x="1049579" y="1753087"/>
            <a:ext cx="2647474" cy="1773079"/>
          </a:xfrm>
          <a:prstGeom prst="rect">
            <a:avLst/>
          </a:prstGeom>
        </p:spPr>
      </p:pic>
      <p:pic>
        <p:nvPicPr>
          <p:cNvPr id="10" name="Picture 11" descr="Shape&#10;&#10;Description automatically generated">
            <a:extLst>
              <a:ext uri="{FF2B5EF4-FFF2-40B4-BE49-F238E27FC236}">
                <a16:creationId xmlns:a16="http://schemas.microsoft.com/office/drawing/2014/main" id="{00E62A58-A791-4069-9B18-139ED2A8AB76}"/>
              </a:ext>
            </a:extLst>
          </p:cNvPr>
          <p:cNvPicPr>
            <a:picLocks noChangeAspect="1"/>
          </p:cNvPicPr>
          <p:nvPr/>
        </p:nvPicPr>
        <p:blipFill>
          <a:blip r:embed="rId6"/>
          <a:stretch>
            <a:fillRect/>
          </a:stretch>
        </p:blipFill>
        <p:spPr>
          <a:xfrm>
            <a:off x="958174" y="6580992"/>
            <a:ext cx="3505558" cy="660229"/>
          </a:xfrm>
          <a:prstGeom prst="rect">
            <a:avLst/>
          </a:prstGeom>
        </p:spPr>
      </p:pic>
      <p:pic>
        <p:nvPicPr>
          <p:cNvPr id="12" name="Picture 11" descr="A picture containing outdoor, linedrawing&#10;&#10;Description automatically generated">
            <a:extLst>
              <a:ext uri="{FF2B5EF4-FFF2-40B4-BE49-F238E27FC236}">
                <a16:creationId xmlns:a16="http://schemas.microsoft.com/office/drawing/2014/main" id="{0EEB8660-3226-45DD-A0C8-8821ED190905}"/>
              </a:ext>
            </a:extLst>
          </p:cNvPr>
          <p:cNvPicPr>
            <a:picLocks noChangeAspect="1"/>
          </p:cNvPicPr>
          <p:nvPr/>
        </p:nvPicPr>
        <p:blipFill>
          <a:blip r:embed="rId7"/>
          <a:stretch>
            <a:fillRect/>
          </a:stretch>
        </p:blipFill>
        <p:spPr>
          <a:xfrm>
            <a:off x="1049579" y="3931358"/>
            <a:ext cx="3504672" cy="1168650"/>
          </a:xfrm>
          <a:prstGeom prst="rect">
            <a:avLst/>
          </a:prstGeom>
        </p:spPr>
      </p:pic>
      <p:sp>
        <p:nvSpPr>
          <p:cNvPr id="16" name="TextBox 15">
            <a:extLst>
              <a:ext uri="{FF2B5EF4-FFF2-40B4-BE49-F238E27FC236}">
                <a16:creationId xmlns:a16="http://schemas.microsoft.com/office/drawing/2014/main" id="{E0BF21ED-8F91-429C-9508-264443A0A178}"/>
              </a:ext>
            </a:extLst>
          </p:cNvPr>
          <p:cNvSpPr txBox="1"/>
          <p:nvPr/>
        </p:nvSpPr>
        <p:spPr>
          <a:xfrm>
            <a:off x="991626" y="3530508"/>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sp>
        <p:nvSpPr>
          <p:cNvPr id="18" name="TextBox 17">
            <a:extLst>
              <a:ext uri="{FF2B5EF4-FFF2-40B4-BE49-F238E27FC236}">
                <a16:creationId xmlns:a16="http://schemas.microsoft.com/office/drawing/2014/main" id="{626D756E-4FD7-4E6F-8DCA-F2AF9D949971}"/>
              </a:ext>
            </a:extLst>
          </p:cNvPr>
          <p:cNvSpPr txBox="1"/>
          <p:nvPr/>
        </p:nvSpPr>
        <p:spPr>
          <a:xfrm>
            <a:off x="934450" y="5090989"/>
            <a:ext cx="1996704" cy="353174"/>
          </a:xfrm>
          <a:prstGeom prst="rect">
            <a:avLst/>
          </a:prstGeom>
          <a:noFill/>
        </p:spPr>
        <p:txBody>
          <a:bodyPr wrap="square" lIns="116586" tIns="58293" rIns="116586" bIns="58293" rtlCol="0" anchor="t">
            <a:spAutoFit/>
          </a:bodyPr>
          <a:lstStyle/>
          <a:p>
            <a:r>
              <a:rPr lang="en-US" sz="1530" i="1">
                <a:latin typeface="Avenir Light Oblique"/>
              </a:rPr>
              <a:t>Quartz Countertops</a:t>
            </a:r>
            <a:endParaRPr lang="en-US" sz="3084"/>
          </a:p>
        </p:txBody>
      </p:sp>
      <p:sp>
        <p:nvSpPr>
          <p:cNvPr id="20" name="TextBox 19">
            <a:extLst>
              <a:ext uri="{FF2B5EF4-FFF2-40B4-BE49-F238E27FC236}">
                <a16:creationId xmlns:a16="http://schemas.microsoft.com/office/drawing/2014/main" id="{8AA0C29B-06D7-4204-8069-A4C5DA4B433E}"/>
              </a:ext>
            </a:extLst>
          </p:cNvPr>
          <p:cNvSpPr txBox="1"/>
          <p:nvPr/>
        </p:nvSpPr>
        <p:spPr>
          <a:xfrm>
            <a:off x="869405" y="6256887"/>
            <a:ext cx="1996704" cy="353174"/>
          </a:xfrm>
          <a:prstGeom prst="rect">
            <a:avLst/>
          </a:prstGeom>
          <a:noFill/>
        </p:spPr>
        <p:txBody>
          <a:bodyPr wrap="square" lIns="116586" tIns="58293" rIns="116586" bIns="58293" rtlCol="0" anchor="t">
            <a:spAutoFit/>
          </a:bodyPr>
          <a:lstStyle/>
          <a:p>
            <a:r>
              <a:rPr lang="en-US" sz="1530" i="1">
                <a:latin typeface="Avenir Light Oblique"/>
              </a:rPr>
              <a:t>Base Cabinets </a:t>
            </a:r>
            <a:endParaRPr lang="en-US" sz="3084"/>
          </a:p>
        </p:txBody>
      </p:sp>
      <p:sp>
        <p:nvSpPr>
          <p:cNvPr id="22" name="TextBox 21">
            <a:extLst>
              <a:ext uri="{FF2B5EF4-FFF2-40B4-BE49-F238E27FC236}">
                <a16:creationId xmlns:a16="http://schemas.microsoft.com/office/drawing/2014/main" id="{241B38A5-3E83-4B6D-B7FF-D324C931946D}"/>
              </a:ext>
            </a:extLst>
          </p:cNvPr>
          <p:cNvSpPr txBox="1"/>
          <p:nvPr/>
        </p:nvSpPr>
        <p:spPr>
          <a:xfrm>
            <a:off x="836394" y="7245295"/>
            <a:ext cx="1996704" cy="353174"/>
          </a:xfrm>
          <a:prstGeom prst="rect">
            <a:avLst/>
          </a:prstGeom>
          <a:noFill/>
        </p:spPr>
        <p:txBody>
          <a:bodyPr wrap="square" lIns="116586" tIns="58293" rIns="116586" bIns="58293" rtlCol="0" anchor="t">
            <a:spAutoFit/>
          </a:bodyPr>
          <a:lstStyle/>
          <a:p>
            <a:r>
              <a:rPr lang="en-US" sz="1530" i="1" dirty="0">
                <a:latin typeface="Avenir Light Oblique"/>
              </a:rPr>
              <a:t>Baseboard</a:t>
            </a:r>
            <a:endParaRPr lang="en-US" sz="3084" dirty="0"/>
          </a:p>
        </p:txBody>
      </p:sp>
      <p:sp>
        <p:nvSpPr>
          <p:cNvPr id="24" name="TextBox 23">
            <a:extLst>
              <a:ext uri="{FF2B5EF4-FFF2-40B4-BE49-F238E27FC236}">
                <a16:creationId xmlns:a16="http://schemas.microsoft.com/office/drawing/2014/main" id="{2D3D7926-25A8-42DE-A738-A28C15EC93E4}"/>
              </a:ext>
            </a:extLst>
          </p:cNvPr>
          <p:cNvSpPr txBox="1"/>
          <p:nvPr/>
        </p:nvSpPr>
        <p:spPr>
          <a:xfrm>
            <a:off x="772864" y="9617537"/>
            <a:ext cx="1996704" cy="353174"/>
          </a:xfrm>
          <a:prstGeom prst="rect">
            <a:avLst/>
          </a:prstGeom>
          <a:noFill/>
        </p:spPr>
        <p:txBody>
          <a:bodyPr wrap="square" lIns="116586" tIns="58293" rIns="116586" bIns="58293" rtlCol="0" anchor="t">
            <a:spAutoFit/>
          </a:bodyPr>
          <a:lstStyle/>
          <a:p>
            <a:r>
              <a:rPr lang="en-US" sz="1530" i="1" dirty="0">
                <a:latin typeface="Avenir Light Oblique"/>
              </a:rPr>
              <a:t>LVT Tile </a:t>
            </a:r>
            <a:endParaRPr lang="en-US" sz="3084" dirty="0"/>
          </a:p>
        </p:txBody>
      </p:sp>
      <p:pic>
        <p:nvPicPr>
          <p:cNvPr id="13" name="Picture 12">
            <a:extLst>
              <a:ext uri="{FF2B5EF4-FFF2-40B4-BE49-F238E27FC236}">
                <a16:creationId xmlns:a16="http://schemas.microsoft.com/office/drawing/2014/main" id="{EFEA0C43-FB06-9545-B87C-09D5720C3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4" name="TextBox 13">
            <a:extLst>
              <a:ext uri="{FF2B5EF4-FFF2-40B4-BE49-F238E27FC236}">
                <a16:creationId xmlns:a16="http://schemas.microsoft.com/office/drawing/2014/main" id="{09797B71-EF38-144C-9072-8DB9634AB499}"/>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5" name="TextBox 14">
            <a:extLst>
              <a:ext uri="{FF2B5EF4-FFF2-40B4-BE49-F238E27FC236}">
                <a16:creationId xmlns:a16="http://schemas.microsoft.com/office/drawing/2014/main" id="{122AC838-C57B-A841-8966-7405F78E1FC5}"/>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7" name="TextBox 16">
            <a:extLst>
              <a:ext uri="{FF2B5EF4-FFF2-40B4-BE49-F238E27FC236}">
                <a16:creationId xmlns:a16="http://schemas.microsoft.com/office/drawing/2014/main" id="{DFB9B94F-ECBF-B640-BC66-4BBE1CE2C6EF}"/>
              </a:ext>
            </a:extLst>
          </p:cNvPr>
          <p:cNvSpPr txBox="1"/>
          <p:nvPr/>
        </p:nvSpPr>
        <p:spPr>
          <a:xfrm>
            <a:off x="14328107" y="8996617"/>
            <a:ext cx="1147482" cy="646331"/>
          </a:xfrm>
          <a:prstGeom prst="rect">
            <a:avLst/>
          </a:prstGeom>
          <a:noFill/>
        </p:spPr>
        <p:txBody>
          <a:bodyPr wrap="square" rtlCol="0">
            <a:spAutoFit/>
          </a:bodyPr>
          <a:lstStyle/>
          <a:p>
            <a:r>
              <a:rPr lang="en-US" sz="3600">
                <a:latin typeface="Avenir Book" panose="02000503020000020003" pitchFamily="2" charset="0"/>
              </a:rPr>
              <a:t>F.5</a:t>
            </a:r>
          </a:p>
        </p:txBody>
      </p:sp>
      <p:sp>
        <p:nvSpPr>
          <p:cNvPr id="19" name="TextBox 18">
            <a:extLst>
              <a:ext uri="{FF2B5EF4-FFF2-40B4-BE49-F238E27FC236}">
                <a16:creationId xmlns:a16="http://schemas.microsoft.com/office/drawing/2014/main" id="{E8DD0BC7-89F4-074E-96BE-FA94FA25DDBE}"/>
              </a:ext>
            </a:extLst>
          </p:cNvPr>
          <p:cNvSpPr txBox="1"/>
          <p:nvPr/>
        </p:nvSpPr>
        <p:spPr>
          <a:xfrm>
            <a:off x="14328107"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21" name="TextBox 20">
            <a:extLst>
              <a:ext uri="{FF2B5EF4-FFF2-40B4-BE49-F238E27FC236}">
                <a16:creationId xmlns:a16="http://schemas.microsoft.com/office/drawing/2014/main" id="{568E4A9A-F4F9-5243-BC48-8C0B46F5F587}"/>
              </a:ext>
            </a:extLst>
          </p:cNvPr>
          <p:cNvSpPr txBox="1"/>
          <p:nvPr/>
        </p:nvSpPr>
        <p:spPr>
          <a:xfrm>
            <a:off x="13879164" y="6538048"/>
            <a:ext cx="1952786" cy="261610"/>
          </a:xfrm>
          <a:prstGeom prst="rect">
            <a:avLst/>
          </a:prstGeom>
          <a:noFill/>
        </p:spPr>
        <p:txBody>
          <a:bodyPr wrap="square" rtlCol="0">
            <a:spAutoFit/>
          </a:bodyPr>
          <a:lstStyle/>
          <a:p>
            <a:r>
              <a:rPr lang="en-US" sz="1100">
                <a:latin typeface="Avenir Book" panose="02000503020000020003" pitchFamily="2" charset="0"/>
              </a:rPr>
              <a:t>Café + Dining Finishes</a:t>
            </a:r>
          </a:p>
        </p:txBody>
      </p:sp>
      <p:pic>
        <p:nvPicPr>
          <p:cNvPr id="3" name="Picture 2">
            <a:extLst>
              <a:ext uri="{FF2B5EF4-FFF2-40B4-BE49-F238E27FC236}">
                <a16:creationId xmlns:a16="http://schemas.microsoft.com/office/drawing/2014/main" id="{2143A18D-A698-E84E-9618-E3DD1DB1E8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5837404" y="3057208"/>
            <a:ext cx="2011631" cy="3017447"/>
          </a:xfrm>
          <a:prstGeom prst="rect">
            <a:avLst/>
          </a:prstGeom>
        </p:spPr>
      </p:pic>
      <p:sp>
        <p:nvSpPr>
          <p:cNvPr id="23" name="TextBox 22">
            <a:extLst>
              <a:ext uri="{FF2B5EF4-FFF2-40B4-BE49-F238E27FC236}">
                <a16:creationId xmlns:a16="http://schemas.microsoft.com/office/drawing/2014/main" id="{CB04A1C6-0D03-6149-9734-E18F141FCA98}"/>
              </a:ext>
            </a:extLst>
          </p:cNvPr>
          <p:cNvSpPr txBox="1"/>
          <p:nvPr/>
        </p:nvSpPr>
        <p:spPr>
          <a:xfrm>
            <a:off x="5264950" y="5673753"/>
            <a:ext cx="2507450" cy="353174"/>
          </a:xfrm>
          <a:prstGeom prst="rect">
            <a:avLst/>
          </a:prstGeom>
          <a:noFill/>
        </p:spPr>
        <p:txBody>
          <a:bodyPr wrap="square" lIns="116586" tIns="58293" rIns="116586" bIns="58293" rtlCol="0" anchor="t">
            <a:spAutoFit/>
          </a:bodyPr>
          <a:lstStyle/>
          <a:p>
            <a:r>
              <a:rPr lang="en-US" sz="1530" i="1" dirty="0">
                <a:latin typeface="Avenir Light Oblique"/>
              </a:rPr>
              <a:t>[Built in] Wood finish</a:t>
            </a:r>
            <a:endParaRPr lang="en-US" sz="3084" dirty="0"/>
          </a:p>
        </p:txBody>
      </p:sp>
      <p:pic>
        <p:nvPicPr>
          <p:cNvPr id="9" name="Picture 8" descr="A picture containing building, indoor, ceiling, dome&#10;&#10;Description automatically generated">
            <a:extLst>
              <a:ext uri="{FF2B5EF4-FFF2-40B4-BE49-F238E27FC236}">
                <a16:creationId xmlns:a16="http://schemas.microsoft.com/office/drawing/2014/main" id="{5D92A1D5-D09D-D543-B0AB-790279295C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49940" y="4551408"/>
            <a:ext cx="2689813" cy="2689813"/>
          </a:xfrm>
          <a:prstGeom prst="rect">
            <a:avLst/>
          </a:prstGeom>
        </p:spPr>
      </p:pic>
      <p:sp>
        <p:nvSpPr>
          <p:cNvPr id="25" name="TextBox 24">
            <a:extLst>
              <a:ext uri="{FF2B5EF4-FFF2-40B4-BE49-F238E27FC236}">
                <a16:creationId xmlns:a16="http://schemas.microsoft.com/office/drawing/2014/main" id="{0A34E0B7-CAF1-A54F-AC1C-388DAA58DC29}"/>
              </a:ext>
            </a:extLst>
          </p:cNvPr>
          <p:cNvSpPr txBox="1"/>
          <p:nvPr/>
        </p:nvSpPr>
        <p:spPr>
          <a:xfrm>
            <a:off x="10508130" y="7244118"/>
            <a:ext cx="2689812" cy="353174"/>
          </a:xfrm>
          <a:prstGeom prst="rect">
            <a:avLst/>
          </a:prstGeom>
          <a:noFill/>
        </p:spPr>
        <p:txBody>
          <a:bodyPr wrap="square" lIns="116586" tIns="58293" rIns="116586" bIns="58293" rtlCol="0" anchor="t">
            <a:spAutoFit/>
          </a:bodyPr>
          <a:lstStyle/>
          <a:p>
            <a:r>
              <a:rPr lang="en-US" sz="1530" i="1" dirty="0">
                <a:latin typeface="Avenir Light Oblique"/>
              </a:rPr>
              <a:t>[Built in] Booth Textile</a:t>
            </a:r>
            <a:endParaRPr lang="en-US" sz="3084" dirty="0"/>
          </a:p>
        </p:txBody>
      </p:sp>
      <p:pic>
        <p:nvPicPr>
          <p:cNvPr id="26" name="Picture 25" descr="Shape, rectangle&#10;&#10;Description automatically generated">
            <a:extLst>
              <a:ext uri="{FF2B5EF4-FFF2-40B4-BE49-F238E27FC236}">
                <a16:creationId xmlns:a16="http://schemas.microsoft.com/office/drawing/2014/main" id="{BB65073F-39E8-E541-B066-0D3017B8BD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4496" y="6037912"/>
            <a:ext cx="4166968" cy="1144297"/>
          </a:xfrm>
          <a:prstGeom prst="rect">
            <a:avLst/>
          </a:prstGeom>
        </p:spPr>
      </p:pic>
      <p:sp>
        <p:nvSpPr>
          <p:cNvPr id="27" name="TextBox 26">
            <a:extLst>
              <a:ext uri="{FF2B5EF4-FFF2-40B4-BE49-F238E27FC236}">
                <a16:creationId xmlns:a16="http://schemas.microsoft.com/office/drawing/2014/main" id="{B6B11AD5-576E-C844-9E19-45EF4887B8B8}"/>
              </a:ext>
            </a:extLst>
          </p:cNvPr>
          <p:cNvSpPr txBox="1"/>
          <p:nvPr/>
        </p:nvSpPr>
        <p:spPr>
          <a:xfrm>
            <a:off x="5334496" y="7248068"/>
            <a:ext cx="1996704" cy="353174"/>
          </a:xfrm>
          <a:prstGeom prst="rect">
            <a:avLst/>
          </a:prstGeom>
          <a:noFill/>
        </p:spPr>
        <p:txBody>
          <a:bodyPr wrap="square" lIns="116586" tIns="58293" rIns="116586" bIns="58293" rtlCol="0" anchor="t">
            <a:spAutoFit/>
          </a:bodyPr>
          <a:lstStyle/>
          <a:p>
            <a:r>
              <a:rPr lang="en-US" sz="1530" i="1" dirty="0">
                <a:latin typeface="Avenir Light Oblique"/>
              </a:rPr>
              <a:t>[Built in] Wall tile</a:t>
            </a:r>
            <a:endParaRPr lang="en-US" sz="3084" dirty="0"/>
          </a:p>
        </p:txBody>
      </p:sp>
    </p:spTree>
    <p:extLst>
      <p:ext uri="{BB962C8B-B14F-4D97-AF65-F5344CB8AC3E}">
        <p14:creationId xmlns:p14="http://schemas.microsoft.com/office/powerpoint/2010/main" val="119927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2E09-C324-4B68-81A5-22C1741FA0B4}"/>
              </a:ext>
            </a:extLst>
          </p:cNvPr>
          <p:cNvSpPr>
            <a:spLocks noGrp="1"/>
          </p:cNvSpPr>
          <p:nvPr>
            <p:ph type="title"/>
          </p:nvPr>
        </p:nvSpPr>
        <p:spPr>
          <a:xfrm>
            <a:off x="271958" y="328269"/>
            <a:ext cx="2767804" cy="1051709"/>
          </a:xfrm>
        </p:spPr>
        <p:txBody>
          <a:bodyPr/>
          <a:lstStyle/>
          <a:p>
            <a:r>
              <a:rPr lang="en-US">
                <a:latin typeface="Avenir Next LT Pro Demi"/>
                <a:cs typeface="Calibri Light"/>
              </a:rPr>
              <a:t>Café  </a:t>
            </a:r>
            <a:endParaRPr lang="en-US">
              <a:latin typeface="Avenir Next LT Pro Demi"/>
            </a:endParaRPr>
          </a:p>
        </p:txBody>
      </p:sp>
      <p:pic>
        <p:nvPicPr>
          <p:cNvPr id="3" name="Picture 3" descr="A picture containing furniture, seat, table, pedestal table&#10;&#10;Description automatically generated">
            <a:extLst>
              <a:ext uri="{FF2B5EF4-FFF2-40B4-BE49-F238E27FC236}">
                <a16:creationId xmlns:a16="http://schemas.microsoft.com/office/drawing/2014/main" id="{E5D3C7A0-ABC3-4860-A025-EE2F0AFB0BDB}"/>
              </a:ext>
            </a:extLst>
          </p:cNvPr>
          <p:cNvPicPr>
            <a:picLocks noChangeAspect="1"/>
          </p:cNvPicPr>
          <p:nvPr/>
        </p:nvPicPr>
        <p:blipFill rotWithShape="1">
          <a:blip r:embed="rId2">
            <a:grayscl/>
          </a:blip>
          <a:srcRect l="9788" t="7466" r="6688" b="3045"/>
          <a:stretch/>
        </p:blipFill>
        <p:spPr>
          <a:xfrm>
            <a:off x="8841577" y="1559886"/>
            <a:ext cx="3847312" cy="3424025"/>
          </a:xfrm>
          <a:prstGeom prst="rect">
            <a:avLst/>
          </a:prstGeom>
        </p:spPr>
      </p:pic>
      <p:pic>
        <p:nvPicPr>
          <p:cNvPr id="4" name="Picture 4" descr="A picture containing seat, furniture, chair&#10;&#10;Description automatically generated">
            <a:extLst>
              <a:ext uri="{FF2B5EF4-FFF2-40B4-BE49-F238E27FC236}">
                <a16:creationId xmlns:a16="http://schemas.microsoft.com/office/drawing/2014/main" id="{E927A83A-CACA-4401-B7B4-D32DF83AFF0C}"/>
              </a:ext>
            </a:extLst>
          </p:cNvPr>
          <p:cNvPicPr>
            <a:picLocks noChangeAspect="1"/>
          </p:cNvPicPr>
          <p:nvPr/>
        </p:nvPicPr>
        <p:blipFill rotWithShape="1">
          <a:blip r:embed="rId3"/>
          <a:srcRect l="16107" t="6216" r="12752" b="3473"/>
          <a:stretch/>
        </p:blipFill>
        <p:spPr>
          <a:xfrm>
            <a:off x="2611829" y="5474752"/>
            <a:ext cx="2621082" cy="4081096"/>
          </a:xfrm>
          <a:prstGeom prst="rect">
            <a:avLst/>
          </a:prstGeom>
        </p:spPr>
      </p:pic>
      <p:pic>
        <p:nvPicPr>
          <p:cNvPr id="5" name="Picture 5" descr="A close-up of a chair&#10;&#10;Description automatically generated">
            <a:extLst>
              <a:ext uri="{FF2B5EF4-FFF2-40B4-BE49-F238E27FC236}">
                <a16:creationId xmlns:a16="http://schemas.microsoft.com/office/drawing/2014/main" id="{7896A14F-4E11-4505-B603-C998E608623B}"/>
              </a:ext>
            </a:extLst>
          </p:cNvPr>
          <p:cNvPicPr>
            <a:picLocks noChangeAspect="1"/>
          </p:cNvPicPr>
          <p:nvPr/>
        </p:nvPicPr>
        <p:blipFill>
          <a:blip r:embed="rId4"/>
          <a:stretch>
            <a:fillRect/>
          </a:stretch>
        </p:blipFill>
        <p:spPr>
          <a:xfrm>
            <a:off x="6278958" y="5221593"/>
            <a:ext cx="2986884" cy="4690080"/>
          </a:xfrm>
          <a:prstGeom prst="rect">
            <a:avLst/>
          </a:prstGeom>
        </p:spPr>
      </p:pic>
      <p:pic>
        <p:nvPicPr>
          <p:cNvPr id="6" name="Picture 6" descr="A picture containing floor, table, window, chair&#10;&#10;Description automatically generated">
            <a:extLst>
              <a:ext uri="{FF2B5EF4-FFF2-40B4-BE49-F238E27FC236}">
                <a16:creationId xmlns:a16="http://schemas.microsoft.com/office/drawing/2014/main" id="{D53A00CC-2493-4850-B718-0A39C95793BF}"/>
              </a:ext>
            </a:extLst>
          </p:cNvPr>
          <p:cNvPicPr>
            <a:picLocks noChangeAspect="1"/>
          </p:cNvPicPr>
          <p:nvPr/>
        </p:nvPicPr>
        <p:blipFill>
          <a:blip r:embed="rId5"/>
          <a:stretch>
            <a:fillRect/>
          </a:stretch>
        </p:blipFill>
        <p:spPr>
          <a:xfrm>
            <a:off x="618780" y="1559887"/>
            <a:ext cx="5221298" cy="3023762"/>
          </a:xfrm>
          <a:prstGeom prst="rect">
            <a:avLst/>
          </a:prstGeom>
        </p:spPr>
      </p:pic>
      <p:sp>
        <p:nvSpPr>
          <p:cNvPr id="8" name="TextBox 7">
            <a:extLst>
              <a:ext uri="{FF2B5EF4-FFF2-40B4-BE49-F238E27FC236}">
                <a16:creationId xmlns:a16="http://schemas.microsoft.com/office/drawing/2014/main" id="{90E52D89-D69B-4DF4-9E48-665D928C9B58}"/>
              </a:ext>
            </a:extLst>
          </p:cNvPr>
          <p:cNvSpPr txBox="1"/>
          <p:nvPr/>
        </p:nvSpPr>
        <p:spPr>
          <a:xfrm>
            <a:off x="8263045" y="4714938"/>
            <a:ext cx="145816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Power Table</a:t>
            </a:r>
            <a:endParaRPr lang="en-US" sz="3084"/>
          </a:p>
        </p:txBody>
      </p:sp>
      <p:sp>
        <p:nvSpPr>
          <p:cNvPr id="10" name="TextBox 9">
            <a:extLst>
              <a:ext uri="{FF2B5EF4-FFF2-40B4-BE49-F238E27FC236}">
                <a16:creationId xmlns:a16="http://schemas.microsoft.com/office/drawing/2014/main" id="{8008531C-807A-4FF8-9243-AED4F3ED95F0}"/>
              </a:ext>
            </a:extLst>
          </p:cNvPr>
          <p:cNvSpPr txBox="1"/>
          <p:nvPr/>
        </p:nvSpPr>
        <p:spPr>
          <a:xfrm>
            <a:off x="2516550" y="9497405"/>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Café Chair</a:t>
            </a:r>
            <a:endParaRPr lang="en-US" sz="3084" dirty="0"/>
          </a:p>
        </p:txBody>
      </p:sp>
      <p:sp>
        <p:nvSpPr>
          <p:cNvPr id="12" name="TextBox 11">
            <a:extLst>
              <a:ext uri="{FF2B5EF4-FFF2-40B4-BE49-F238E27FC236}">
                <a16:creationId xmlns:a16="http://schemas.microsoft.com/office/drawing/2014/main" id="{5BF982B3-D9B8-4846-A78C-176221EA200F}"/>
              </a:ext>
            </a:extLst>
          </p:cNvPr>
          <p:cNvSpPr txBox="1"/>
          <p:nvPr/>
        </p:nvSpPr>
        <p:spPr>
          <a:xfrm>
            <a:off x="7556953" y="9558499"/>
            <a:ext cx="170888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Café Barstool</a:t>
            </a:r>
            <a:endParaRPr lang="en-US" sz="3084"/>
          </a:p>
        </p:txBody>
      </p:sp>
      <p:sp>
        <p:nvSpPr>
          <p:cNvPr id="14" name="TextBox 13">
            <a:extLst>
              <a:ext uri="{FF2B5EF4-FFF2-40B4-BE49-F238E27FC236}">
                <a16:creationId xmlns:a16="http://schemas.microsoft.com/office/drawing/2014/main" id="{B970BFE0-46BD-4681-B0CC-23A84BF8226B}"/>
              </a:ext>
            </a:extLst>
          </p:cNvPr>
          <p:cNvSpPr txBox="1"/>
          <p:nvPr/>
        </p:nvSpPr>
        <p:spPr>
          <a:xfrm>
            <a:off x="598318" y="4630738"/>
            <a:ext cx="208497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Collaborative table</a:t>
            </a:r>
          </a:p>
        </p:txBody>
      </p:sp>
      <p:pic>
        <p:nvPicPr>
          <p:cNvPr id="11" name="Picture 10">
            <a:extLst>
              <a:ext uri="{FF2B5EF4-FFF2-40B4-BE49-F238E27FC236}">
                <a16:creationId xmlns:a16="http://schemas.microsoft.com/office/drawing/2014/main" id="{4C01E91D-78BB-4FD9-BBC4-91E015889BA4}"/>
              </a:ext>
            </a:extLst>
          </p:cNvPr>
          <p:cNvPicPr>
            <a:picLocks noChangeAspect="1"/>
          </p:cNvPicPr>
          <p:nvPr/>
        </p:nvPicPr>
        <p:blipFill>
          <a:blip r:embed="rId6"/>
          <a:stretch>
            <a:fillRect/>
          </a:stretch>
        </p:blipFill>
        <p:spPr>
          <a:xfrm>
            <a:off x="6406644" y="2067899"/>
            <a:ext cx="789384" cy="850106"/>
          </a:xfrm>
          <a:prstGeom prst="rect">
            <a:avLst/>
          </a:prstGeom>
        </p:spPr>
      </p:pic>
      <p:pic>
        <p:nvPicPr>
          <p:cNvPr id="16" name="Picture 12" descr="Shape&#10;&#10;Description automatically generated">
            <a:extLst>
              <a:ext uri="{FF2B5EF4-FFF2-40B4-BE49-F238E27FC236}">
                <a16:creationId xmlns:a16="http://schemas.microsoft.com/office/drawing/2014/main" id="{336B1109-9151-4FF4-BF3E-7C69537AD923}"/>
              </a:ext>
            </a:extLst>
          </p:cNvPr>
          <p:cNvPicPr>
            <a:picLocks noChangeAspect="1"/>
          </p:cNvPicPr>
          <p:nvPr/>
        </p:nvPicPr>
        <p:blipFill>
          <a:blip r:embed="rId7"/>
          <a:stretch>
            <a:fillRect/>
          </a:stretch>
        </p:blipFill>
        <p:spPr>
          <a:xfrm>
            <a:off x="6406644" y="3447070"/>
            <a:ext cx="789384" cy="752951"/>
          </a:xfrm>
          <a:prstGeom prst="rect">
            <a:avLst/>
          </a:prstGeom>
        </p:spPr>
      </p:pic>
      <p:cxnSp>
        <p:nvCxnSpPr>
          <p:cNvPr id="13" name="Straight Arrow Connector 12">
            <a:extLst>
              <a:ext uri="{FF2B5EF4-FFF2-40B4-BE49-F238E27FC236}">
                <a16:creationId xmlns:a16="http://schemas.microsoft.com/office/drawing/2014/main" id="{44B536D3-F517-4B92-9B79-5CEB4F5B70CC}"/>
              </a:ext>
            </a:extLst>
          </p:cNvPr>
          <p:cNvCxnSpPr>
            <a:cxnSpLocks/>
          </p:cNvCxnSpPr>
          <p:nvPr/>
        </p:nvCxnSpPr>
        <p:spPr>
          <a:xfrm flipV="1">
            <a:off x="7159843" y="2091295"/>
            <a:ext cx="540893" cy="3546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EBBF98-6BEA-4B3F-B75A-2178683BD8EF}"/>
              </a:ext>
            </a:extLst>
          </p:cNvPr>
          <p:cNvCxnSpPr>
            <a:cxnSpLocks/>
          </p:cNvCxnSpPr>
          <p:nvPr/>
        </p:nvCxnSpPr>
        <p:spPr>
          <a:xfrm flipV="1">
            <a:off x="7280034" y="3173021"/>
            <a:ext cx="1382235" cy="594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F79AFFF-90C2-4A9C-86D8-B5974F8D3F36}"/>
              </a:ext>
            </a:extLst>
          </p:cNvPr>
          <p:cNvSpPr txBox="1"/>
          <p:nvPr/>
        </p:nvSpPr>
        <p:spPr>
          <a:xfrm>
            <a:off x="6284312" y="3019874"/>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Laminate</a:t>
            </a:r>
            <a:endParaRPr lang="en-US" sz="3084"/>
          </a:p>
        </p:txBody>
      </p:sp>
      <p:sp>
        <p:nvSpPr>
          <p:cNvPr id="15" name="TextBox 14">
            <a:extLst>
              <a:ext uri="{FF2B5EF4-FFF2-40B4-BE49-F238E27FC236}">
                <a16:creationId xmlns:a16="http://schemas.microsoft.com/office/drawing/2014/main" id="{816EE425-7BDE-44E9-A96B-559921BA5642}"/>
              </a:ext>
            </a:extLst>
          </p:cNvPr>
          <p:cNvSpPr txBox="1"/>
          <p:nvPr/>
        </p:nvSpPr>
        <p:spPr>
          <a:xfrm>
            <a:off x="6444568" y="4211776"/>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pic>
        <p:nvPicPr>
          <p:cNvPr id="18" name="Picture 17">
            <a:extLst>
              <a:ext uri="{FF2B5EF4-FFF2-40B4-BE49-F238E27FC236}">
                <a16:creationId xmlns:a16="http://schemas.microsoft.com/office/drawing/2014/main" id="{6F87CC69-58AA-574B-B310-04452911B7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9" name="TextBox 18">
            <a:extLst>
              <a:ext uri="{FF2B5EF4-FFF2-40B4-BE49-F238E27FC236}">
                <a16:creationId xmlns:a16="http://schemas.microsoft.com/office/drawing/2014/main" id="{588C6600-4ACC-AE4C-ACA6-736B9FB22741}"/>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20" name="TextBox 19">
            <a:extLst>
              <a:ext uri="{FF2B5EF4-FFF2-40B4-BE49-F238E27FC236}">
                <a16:creationId xmlns:a16="http://schemas.microsoft.com/office/drawing/2014/main" id="{2E5179F5-0966-244C-937C-E4BCE90B18FB}"/>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1" name="TextBox 20">
            <a:extLst>
              <a:ext uri="{FF2B5EF4-FFF2-40B4-BE49-F238E27FC236}">
                <a16:creationId xmlns:a16="http://schemas.microsoft.com/office/drawing/2014/main" id="{71410DC1-32E5-0341-91F6-0F89E9275F5C}"/>
              </a:ext>
            </a:extLst>
          </p:cNvPr>
          <p:cNvSpPr txBox="1"/>
          <p:nvPr/>
        </p:nvSpPr>
        <p:spPr>
          <a:xfrm>
            <a:off x="14142203" y="9027661"/>
            <a:ext cx="1147482" cy="646331"/>
          </a:xfrm>
          <a:prstGeom prst="rect">
            <a:avLst/>
          </a:prstGeom>
          <a:noFill/>
        </p:spPr>
        <p:txBody>
          <a:bodyPr wrap="square" rtlCol="0">
            <a:spAutoFit/>
          </a:bodyPr>
          <a:lstStyle/>
          <a:p>
            <a:r>
              <a:rPr lang="en-US" sz="3600">
                <a:latin typeface="Avenir Book" panose="02000503020000020003" pitchFamily="2" charset="0"/>
              </a:rPr>
              <a:t>FR.5</a:t>
            </a:r>
          </a:p>
        </p:txBody>
      </p:sp>
      <p:sp>
        <p:nvSpPr>
          <p:cNvPr id="22" name="TextBox 21">
            <a:extLst>
              <a:ext uri="{FF2B5EF4-FFF2-40B4-BE49-F238E27FC236}">
                <a16:creationId xmlns:a16="http://schemas.microsoft.com/office/drawing/2014/main" id="{BC995505-C6CB-C740-95B4-6A8149289887}"/>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23" name="TextBox 22">
            <a:extLst>
              <a:ext uri="{FF2B5EF4-FFF2-40B4-BE49-F238E27FC236}">
                <a16:creationId xmlns:a16="http://schemas.microsoft.com/office/drawing/2014/main" id="{E49B65B0-0BE3-9E45-9076-03F950591E08}"/>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Café + Dining</a:t>
            </a:r>
          </a:p>
          <a:p>
            <a:r>
              <a:rPr lang="en-US" sz="1100">
                <a:latin typeface="Avenir Book" panose="02000503020000020003" pitchFamily="2" charset="0"/>
              </a:rPr>
              <a:t>Furniture</a:t>
            </a:r>
          </a:p>
        </p:txBody>
      </p:sp>
    </p:spTree>
    <p:extLst>
      <p:ext uri="{BB962C8B-B14F-4D97-AF65-F5344CB8AC3E}">
        <p14:creationId xmlns:p14="http://schemas.microsoft.com/office/powerpoint/2010/main" val="2867925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E7EE8F-6BE1-46C3-A464-DC48DE1055D6}"/>
              </a:ext>
            </a:extLst>
          </p:cNvPr>
          <p:cNvSpPr txBox="1"/>
          <p:nvPr/>
        </p:nvSpPr>
        <p:spPr>
          <a:xfrm>
            <a:off x="322935" y="482334"/>
            <a:ext cx="7934707"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Social Lounge Finishes </a:t>
            </a:r>
            <a:endParaRPr lang="en-US" sz="3084"/>
          </a:p>
        </p:txBody>
      </p:sp>
      <p:pic>
        <p:nvPicPr>
          <p:cNvPr id="6" name="Picture 6" descr="A picture containing text&#10;&#10;Description automatically generated">
            <a:extLst>
              <a:ext uri="{FF2B5EF4-FFF2-40B4-BE49-F238E27FC236}">
                <a16:creationId xmlns:a16="http://schemas.microsoft.com/office/drawing/2014/main" id="{66886D13-0C79-4DB7-B7FF-FE9C7CBE8436}"/>
              </a:ext>
            </a:extLst>
          </p:cNvPr>
          <p:cNvPicPr>
            <a:picLocks noChangeAspect="1"/>
          </p:cNvPicPr>
          <p:nvPr/>
        </p:nvPicPr>
        <p:blipFill>
          <a:blip r:embed="rId2"/>
          <a:stretch>
            <a:fillRect/>
          </a:stretch>
        </p:blipFill>
        <p:spPr>
          <a:xfrm>
            <a:off x="1279329" y="6479500"/>
            <a:ext cx="3597550" cy="2926354"/>
          </a:xfrm>
          <a:prstGeom prst="rect">
            <a:avLst/>
          </a:prstGeom>
        </p:spPr>
      </p:pic>
      <p:pic>
        <p:nvPicPr>
          <p:cNvPr id="7" name="Picture 7">
            <a:extLst>
              <a:ext uri="{FF2B5EF4-FFF2-40B4-BE49-F238E27FC236}">
                <a16:creationId xmlns:a16="http://schemas.microsoft.com/office/drawing/2014/main" id="{522D8F6B-FB06-4C0D-9A37-6E73AD6540FC}"/>
              </a:ext>
            </a:extLst>
          </p:cNvPr>
          <p:cNvPicPr>
            <a:picLocks noChangeAspect="1"/>
          </p:cNvPicPr>
          <p:nvPr/>
        </p:nvPicPr>
        <p:blipFill>
          <a:blip r:embed="rId3"/>
          <a:stretch>
            <a:fillRect/>
          </a:stretch>
        </p:blipFill>
        <p:spPr>
          <a:xfrm>
            <a:off x="1279329" y="2315771"/>
            <a:ext cx="3597550" cy="2584985"/>
          </a:xfrm>
          <a:prstGeom prst="rect">
            <a:avLst/>
          </a:prstGeom>
        </p:spPr>
      </p:pic>
      <p:pic>
        <p:nvPicPr>
          <p:cNvPr id="9" name="Picture 6">
            <a:extLst>
              <a:ext uri="{FF2B5EF4-FFF2-40B4-BE49-F238E27FC236}">
                <a16:creationId xmlns:a16="http://schemas.microsoft.com/office/drawing/2014/main" id="{B3B2E815-1685-4949-B0EE-612D24B8100C}"/>
              </a:ext>
            </a:extLst>
          </p:cNvPr>
          <p:cNvPicPr>
            <a:picLocks noChangeAspect="1"/>
          </p:cNvPicPr>
          <p:nvPr/>
        </p:nvPicPr>
        <p:blipFill>
          <a:blip r:embed="rId4"/>
          <a:stretch>
            <a:fillRect/>
          </a:stretch>
        </p:blipFill>
        <p:spPr>
          <a:xfrm>
            <a:off x="11210119" y="3487155"/>
            <a:ext cx="1459005" cy="3515638"/>
          </a:xfrm>
          <a:prstGeom prst="rect">
            <a:avLst/>
          </a:prstGeom>
        </p:spPr>
      </p:pic>
      <p:pic>
        <p:nvPicPr>
          <p:cNvPr id="11" name="Picture 7" descr="A picture containing text, cloudy&#10;&#10;Description automatically generated">
            <a:extLst>
              <a:ext uri="{FF2B5EF4-FFF2-40B4-BE49-F238E27FC236}">
                <a16:creationId xmlns:a16="http://schemas.microsoft.com/office/drawing/2014/main" id="{A03726C6-FC0A-475F-BC65-71D72C5F6838}"/>
              </a:ext>
            </a:extLst>
          </p:cNvPr>
          <p:cNvPicPr>
            <a:picLocks noChangeAspect="1"/>
          </p:cNvPicPr>
          <p:nvPr/>
        </p:nvPicPr>
        <p:blipFill>
          <a:blip r:embed="rId5"/>
          <a:stretch>
            <a:fillRect/>
          </a:stretch>
        </p:blipFill>
        <p:spPr>
          <a:xfrm>
            <a:off x="6424243" y="3502507"/>
            <a:ext cx="1454402" cy="3509409"/>
          </a:xfrm>
          <a:prstGeom prst="rect">
            <a:avLst/>
          </a:prstGeom>
        </p:spPr>
      </p:pic>
      <p:pic>
        <p:nvPicPr>
          <p:cNvPr id="13" name="Picture 8">
            <a:extLst>
              <a:ext uri="{FF2B5EF4-FFF2-40B4-BE49-F238E27FC236}">
                <a16:creationId xmlns:a16="http://schemas.microsoft.com/office/drawing/2014/main" id="{04E18255-E249-486F-A438-8C096C790D28}"/>
              </a:ext>
            </a:extLst>
          </p:cNvPr>
          <p:cNvPicPr>
            <a:picLocks noChangeAspect="1"/>
          </p:cNvPicPr>
          <p:nvPr/>
        </p:nvPicPr>
        <p:blipFill>
          <a:blip r:embed="rId6"/>
          <a:stretch>
            <a:fillRect/>
          </a:stretch>
        </p:blipFill>
        <p:spPr>
          <a:xfrm>
            <a:off x="9639072" y="3480927"/>
            <a:ext cx="1451425" cy="3521866"/>
          </a:xfrm>
          <a:prstGeom prst="rect">
            <a:avLst/>
          </a:prstGeom>
        </p:spPr>
      </p:pic>
      <p:pic>
        <p:nvPicPr>
          <p:cNvPr id="15" name="Picture 9" descr="Background pattern&#10;&#10;Description automatically generated">
            <a:extLst>
              <a:ext uri="{FF2B5EF4-FFF2-40B4-BE49-F238E27FC236}">
                <a16:creationId xmlns:a16="http://schemas.microsoft.com/office/drawing/2014/main" id="{4C3E90B7-E01E-48B0-8C3F-58BB2E7B2946}"/>
              </a:ext>
            </a:extLst>
          </p:cNvPr>
          <p:cNvPicPr>
            <a:picLocks noChangeAspect="1"/>
          </p:cNvPicPr>
          <p:nvPr/>
        </p:nvPicPr>
        <p:blipFill>
          <a:blip r:embed="rId7"/>
          <a:stretch>
            <a:fillRect/>
          </a:stretch>
        </p:blipFill>
        <p:spPr>
          <a:xfrm>
            <a:off x="8031054" y="3480927"/>
            <a:ext cx="1460630" cy="3525113"/>
          </a:xfrm>
          <a:prstGeom prst="rect">
            <a:avLst/>
          </a:prstGeom>
        </p:spPr>
      </p:pic>
      <p:sp>
        <p:nvSpPr>
          <p:cNvPr id="17" name="TextBox 16">
            <a:extLst>
              <a:ext uri="{FF2B5EF4-FFF2-40B4-BE49-F238E27FC236}">
                <a16:creationId xmlns:a16="http://schemas.microsoft.com/office/drawing/2014/main" id="{F9C3D293-4290-4871-976B-C420F98C5B38}"/>
              </a:ext>
            </a:extLst>
          </p:cNvPr>
          <p:cNvSpPr txBox="1"/>
          <p:nvPr/>
        </p:nvSpPr>
        <p:spPr>
          <a:xfrm>
            <a:off x="6301263" y="7011916"/>
            <a:ext cx="3049706" cy="353174"/>
          </a:xfrm>
          <a:prstGeom prst="rect">
            <a:avLst/>
          </a:prstGeom>
          <a:noFill/>
        </p:spPr>
        <p:txBody>
          <a:bodyPr wrap="square" lIns="116586" tIns="58293" rIns="116586" bIns="58293" rtlCol="0" anchor="t">
            <a:spAutoFit/>
          </a:bodyPr>
          <a:lstStyle/>
          <a:p>
            <a:r>
              <a:rPr lang="en-US" sz="1530" i="1" dirty="0">
                <a:latin typeface="Avenir Light Oblique"/>
              </a:rPr>
              <a:t>Herringbone Floor</a:t>
            </a:r>
            <a:endParaRPr lang="en-US" sz="3084" dirty="0"/>
          </a:p>
        </p:txBody>
      </p:sp>
      <p:pic>
        <p:nvPicPr>
          <p:cNvPr id="19" name="Picture 11" descr="Shape&#10;&#10;Description automatically generated">
            <a:extLst>
              <a:ext uri="{FF2B5EF4-FFF2-40B4-BE49-F238E27FC236}">
                <a16:creationId xmlns:a16="http://schemas.microsoft.com/office/drawing/2014/main" id="{62411B79-12BF-4DA7-AC4C-CE3F06E73DCD}"/>
              </a:ext>
            </a:extLst>
          </p:cNvPr>
          <p:cNvPicPr>
            <a:picLocks noChangeAspect="1"/>
          </p:cNvPicPr>
          <p:nvPr/>
        </p:nvPicPr>
        <p:blipFill>
          <a:blip r:embed="rId8"/>
          <a:stretch>
            <a:fillRect/>
          </a:stretch>
        </p:blipFill>
        <p:spPr>
          <a:xfrm>
            <a:off x="1279329" y="5261611"/>
            <a:ext cx="3597550" cy="660229"/>
          </a:xfrm>
          <a:prstGeom prst="rect">
            <a:avLst/>
          </a:prstGeom>
        </p:spPr>
      </p:pic>
      <p:sp>
        <p:nvSpPr>
          <p:cNvPr id="21" name="TextBox 20">
            <a:extLst>
              <a:ext uri="{FF2B5EF4-FFF2-40B4-BE49-F238E27FC236}">
                <a16:creationId xmlns:a16="http://schemas.microsoft.com/office/drawing/2014/main" id="{FAB6DB51-AFBB-4990-9236-AECCB0F58CC8}"/>
              </a:ext>
            </a:extLst>
          </p:cNvPr>
          <p:cNvSpPr txBox="1"/>
          <p:nvPr/>
        </p:nvSpPr>
        <p:spPr>
          <a:xfrm>
            <a:off x="1192562" y="6037507"/>
            <a:ext cx="1996704" cy="353174"/>
          </a:xfrm>
          <a:prstGeom prst="rect">
            <a:avLst/>
          </a:prstGeom>
          <a:noFill/>
        </p:spPr>
        <p:txBody>
          <a:bodyPr wrap="square" lIns="116586" tIns="58293" rIns="116586" bIns="58293" rtlCol="0" anchor="t">
            <a:spAutoFit/>
          </a:bodyPr>
          <a:lstStyle/>
          <a:p>
            <a:r>
              <a:rPr lang="en-US" sz="1530" i="1" dirty="0">
                <a:latin typeface="Avenir Light Oblique"/>
              </a:rPr>
              <a:t>Baseboard</a:t>
            </a:r>
            <a:endParaRPr lang="en-US" sz="3084" dirty="0"/>
          </a:p>
        </p:txBody>
      </p:sp>
      <p:sp>
        <p:nvSpPr>
          <p:cNvPr id="22" name="TextBox 21">
            <a:extLst>
              <a:ext uri="{FF2B5EF4-FFF2-40B4-BE49-F238E27FC236}">
                <a16:creationId xmlns:a16="http://schemas.microsoft.com/office/drawing/2014/main" id="{DFD60D28-0D27-4BA6-AED7-ABF37E8C222A}"/>
              </a:ext>
            </a:extLst>
          </p:cNvPr>
          <p:cNvSpPr txBox="1"/>
          <p:nvPr/>
        </p:nvSpPr>
        <p:spPr>
          <a:xfrm>
            <a:off x="1192562" y="4891800"/>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sp>
        <p:nvSpPr>
          <p:cNvPr id="23" name="TextBox 22">
            <a:extLst>
              <a:ext uri="{FF2B5EF4-FFF2-40B4-BE49-F238E27FC236}">
                <a16:creationId xmlns:a16="http://schemas.microsoft.com/office/drawing/2014/main" id="{59AD2B11-9EB0-4D0D-A4B7-F8F462C88BCB}"/>
              </a:ext>
            </a:extLst>
          </p:cNvPr>
          <p:cNvSpPr txBox="1"/>
          <p:nvPr/>
        </p:nvSpPr>
        <p:spPr>
          <a:xfrm>
            <a:off x="1192562" y="9405449"/>
            <a:ext cx="1996704" cy="353174"/>
          </a:xfrm>
          <a:prstGeom prst="rect">
            <a:avLst/>
          </a:prstGeom>
          <a:noFill/>
        </p:spPr>
        <p:txBody>
          <a:bodyPr wrap="square" lIns="116586" tIns="58293" rIns="116586" bIns="58293" rtlCol="0" anchor="t">
            <a:spAutoFit/>
          </a:bodyPr>
          <a:lstStyle/>
          <a:p>
            <a:r>
              <a:rPr lang="en-US" sz="1530" i="1" dirty="0">
                <a:latin typeface="Avenir Light Oblique"/>
              </a:rPr>
              <a:t>Carpet Tile</a:t>
            </a:r>
            <a:endParaRPr lang="en-US" sz="3084" dirty="0"/>
          </a:p>
        </p:txBody>
      </p:sp>
      <p:pic>
        <p:nvPicPr>
          <p:cNvPr id="14" name="Picture 13">
            <a:extLst>
              <a:ext uri="{FF2B5EF4-FFF2-40B4-BE49-F238E27FC236}">
                <a16:creationId xmlns:a16="http://schemas.microsoft.com/office/drawing/2014/main" id="{EF0BD52D-C597-4142-BFA0-F86D615BCA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6" name="TextBox 15">
            <a:extLst>
              <a:ext uri="{FF2B5EF4-FFF2-40B4-BE49-F238E27FC236}">
                <a16:creationId xmlns:a16="http://schemas.microsoft.com/office/drawing/2014/main" id="{FB0BB3C9-34CD-C140-99F8-F4763127FC42}"/>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8" name="TextBox 17">
            <a:extLst>
              <a:ext uri="{FF2B5EF4-FFF2-40B4-BE49-F238E27FC236}">
                <a16:creationId xmlns:a16="http://schemas.microsoft.com/office/drawing/2014/main" id="{CA6CDD33-470F-EE49-9D4D-600E64B671F9}"/>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0" name="TextBox 19">
            <a:extLst>
              <a:ext uri="{FF2B5EF4-FFF2-40B4-BE49-F238E27FC236}">
                <a16:creationId xmlns:a16="http://schemas.microsoft.com/office/drawing/2014/main" id="{19466831-9B7C-7C44-949B-F75160935D1B}"/>
              </a:ext>
            </a:extLst>
          </p:cNvPr>
          <p:cNvSpPr txBox="1"/>
          <p:nvPr/>
        </p:nvSpPr>
        <p:spPr>
          <a:xfrm>
            <a:off x="14227748" y="8996617"/>
            <a:ext cx="1147482" cy="646331"/>
          </a:xfrm>
          <a:prstGeom prst="rect">
            <a:avLst/>
          </a:prstGeom>
          <a:noFill/>
        </p:spPr>
        <p:txBody>
          <a:bodyPr wrap="square" rtlCol="0">
            <a:spAutoFit/>
          </a:bodyPr>
          <a:lstStyle/>
          <a:p>
            <a:r>
              <a:rPr lang="en-US" sz="3600">
                <a:latin typeface="Avenir Book" panose="02000503020000020003" pitchFamily="2" charset="0"/>
              </a:rPr>
              <a:t>F.6</a:t>
            </a:r>
          </a:p>
        </p:txBody>
      </p:sp>
      <p:sp>
        <p:nvSpPr>
          <p:cNvPr id="24" name="TextBox 23">
            <a:extLst>
              <a:ext uri="{FF2B5EF4-FFF2-40B4-BE49-F238E27FC236}">
                <a16:creationId xmlns:a16="http://schemas.microsoft.com/office/drawing/2014/main" id="{D00FDCEE-FB36-FB45-AC65-FCB3E26119F0}"/>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25" name="TextBox 24">
            <a:extLst>
              <a:ext uri="{FF2B5EF4-FFF2-40B4-BE49-F238E27FC236}">
                <a16:creationId xmlns:a16="http://schemas.microsoft.com/office/drawing/2014/main" id="{E573F83C-CAAA-0F42-9EF7-A7498506CD4B}"/>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Social Lounge </a:t>
            </a:r>
          </a:p>
          <a:p>
            <a:r>
              <a:rPr lang="en-US" sz="1100">
                <a:latin typeface="Avenir Book" panose="02000503020000020003" pitchFamily="2" charset="0"/>
              </a:rPr>
              <a:t>Finishes</a:t>
            </a:r>
          </a:p>
        </p:txBody>
      </p:sp>
    </p:spTree>
    <p:extLst>
      <p:ext uri="{BB962C8B-B14F-4D97-AF65-F5344CB8AC3E}">
        <p14:creationId xmlns:p14="http://schemas.microsoft.com/office/powerpoint/2010/main" val="212908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a:xfrm>
            <a:off x="473502" y="299043"/>
            <a:ext cx="6696553" cy="1320940"/>
          </a:xfrm>
        </p:spPr>
        <p:txBody>
          <a:bodyPr/>
          <a:lstStyle/>
          <a:p>
            <a:r>
              <a:rPr lang="en-US">
                <a:latin typeface="Avenir Next LT Pro Demi"/>
                <a:cs typeface="Calibri Light"/>
              </a:rPr>
              <a:t>Social Lounge</a:t>
            </a:r>
            <a:endParaRPr lang="en-US">
              <a:latin typeface="Avenir Next LT Pro Demi"/>
            </a:endParaRPr>
          </a:p>
        </p:txBody>
      </p:sp>
      <p:pic>
        <p:nvPicPr>
          <p:cNvPr id="4" name="Picture 4" descr="A picture containing seat, furniture, indoor, sofa&#10;&#10;Description automatically generated">
            <a:extLst>
              <a:ext uri="{FF2B5EF4-FFF2-40B4-BE49-F238E27FC236}">
                <a16:creationId xmlns:a16="http://schemas.microsoft.com/office/drawing/2014/main" id="{A268F301-2307-416C-A2D5-20D391A7A702}"/>
              </a:ext>
            </a:extLst>
          </p:cNvPr>
          <p:cNvPicPr>
            <a:picLocks noChangeAspect="1"/>
          </p:cNvPicPr>
          <p:nvPr/>
        </p:nvPicPr>
        <p:blipFill rotWithShape="1">
          <a:blip r:embed="rId2"/>
          <a:srcRect l="3372" t="15976" r="-105" b="3117"/>
          <a:stretch/>
        </p:blipFill>
        <p:spPr>
          <a:xfrm>
            <a:off x="1808315" y="2241829"/>
            <a:ext cx="7197492" cy="2432951"/>
          </a:xfrm>
          <a:prstGeom prst="rect">
            <a:avLst/>
          </a:prstGeom>
        </p:spPr>
      </p:pic>
      <p:pic>
        <p:nvPicPr>
          <p:cNvPr id="5" name="Picture 5" descr="A picture containing furniture, wooden, seat, table&#10;&#10;Description automatically generated">
            <a:extLst>
              <a:ext uri="{FF2B5EF4-FFF2-40B4-BE49-F238E27FC236}">
                <a16:creationId xmlns:a16="http://schemas.microsoft.com/office/drawing/2014/main" id="{4DAF7109-A301-4639-8C6A-53CC29DB3D13}"/>
              </a:ext>
            </a:extLst>
          </p:cNvPr>
          <p:cNvPicPr>
            <a:picLocks noChangeAspect="1"/>
          </p:cNvPicPr>
          <p:nvPr/>
        </p:nvPicPr>
        <p:blipFill>
          <a:blip r:embed="rId3"/>
          <a:stretch>
            <a:fillRect/>
          </a:stretch>
        </p:blipFill>
        <p:spPr>
          <a:xfrm>
            <a:off x="9677054" y="7112027"/>
            <a:ext cx="3497580" cy="1900859"/>
          </a:xfrm>
          <a:prstGeom prst="rect">
            <a:avLst/>
          </a:prstGeom>
        </p:spPr>
      </p:pic>
      <p:pic>
        <p:nvPicPr>
          <p:cNvPr id="6" name="Picture 6" descr="A picture containing white, seat, dishware&#10;&#10;Description automatically generated">
            <a:extLst>
              <a:ext uri="{FF2B5EF4-FFF2-40B4-BE49-F238E27FC236}">
                <a16:creationId xmlns:a16="http://schemas.microsoft.com/office/drawing/2014/main" id="{7D64554D-90B2-4C0B-A6C4-34CD87EB7119}"/>
              </a:ext>
            </a:extLst>
          </p:cNvPr>
          <p:cNvPicPr>
            <a:picLocks noChangeAspect="1"/>
          </p:cNvPicPr>
          <p:nvPr/>
        </p:nvPicPr>
        <p:blipFill>
          <a:blip r:embed="rId4"/>
          <a:stretch>
            <a:fillRect/>
          </a:stretch>
        </p:blipFill>
        <p:spPr>
          <a:xfrm>
            <a:off x="2839743" y="5555855"/>
            <a:ext cx="4198266" cy="3816605"/>
          </a:xfrm>
          <a:prstGeom prst="rect">
            <a:avLst/>
          </a:prstGeom>
        </p:spPr>
      </p:pic>
      <p:pic>
        <p:nvPicPr>
          <p:cNvPr id="7" name="Picture 7" descr="A picture containing furniture, table, pedestal table, stand&#10;&#10;Description automatically generated">
            <a:extLst>
              <a:ext uri="{FF2B5EF4-FFF2-40B4-BE49-F238E27FC236}">
                <a16:creationId xmlns:a16="http://schemas.microsoft.com/office/drawing/2014/main" id="{65F8C35D-1515-4121-A0F3-9EE4AFE44F9B}"/>
              </a:ext>
            </a:extLst>
          </p:cNvPr>
          <p:cNvPicPr>
            <a:picLocks noChangeAspect="1"/>
          </p:cNvPicPr>
          <p:nvPr/>
        </p:nvPicPr>
        <p:blipFill rotWithShape="1">
          <a:blip r:embed="rId5"/>
          <a:srcRect l="9985" r="6726" b="-352"/>
          <a:stretch/>
        </p:blipFill>
        <p:spPr>
          <a:xfrm>
            <a:off x="11570987" y="697407"/>
            <a:ext cx="1453204" cy="2236346"/>
          </a:xfrm>
          <a:prstGeom prst="rect">
            <a:avLst/>
          </a:prstGeom>
        </p:spPr>
      </p:pic>
      <p:pic>
        <p:nvPicPr>
          <p:cNvPr id="3" name="Picture 11" descr="A picture containing stand, table, file&#10;&#10;Description automatically generated">
            <a:extLst>
              <a:ext uri="{FF2B5EF4-FFF2-40B4-BE49-F238E27FC236}">
                <a16:creationId xmlns:a16="http://schemas.microsoft.com/office/drawing/2014/main" id="{B7AEF7A2-7157-4F82-AF24-D0025697B0A1}"/>
              </a:ext>
            </a:extLst>
          </p:cNvPr>
          <p:cNvPicPr>
            <a:picLocks noChangeAspect="1"/>
          </p:cNvPicPr>
          <p:nvPr/>
        </p:nvPicPr>
        <p:blipFill rotWithShape="1">
          <a:blip r:embed="rId6">
            <a:grayscl/>
          </a:blip>
          <a:srcRect l="3139" t="9934" r="3139" b="3311"/>
          <a:stretch/>
        </p:blipFill>
        <p:spPr>
          <a:xfrm>
            <a:off x="10293548" y="3529629"/>
            <a:ext cx="3278002" cy="2050725"/>
          </a:xfrm>
          <a:prstGeom prst="rect">
            <a:avLst/>
          </a:prstGeom>
        </p:spPr>
      </p:pic>
      <p:sp>
        <p:nvSpPr>
          <p:cNvPr id="10" name="TextBox 9">
            <a:extLst>
              <a:ext uri="{FF2B5EF4-FFF2-40B4-BE49-F238E27FC236}">
                <a16:creationId xmlns:a16="http://schemas.microsoft.com/office/drawing/2014/main" id="{32730292-A335-48AA-BD7F-0DC949996876}"/>
              </a:ext>
            </a:extLst>
          </p:cNvPr>
          <p:cNvSpPr txBox="1"/>
          <p:nvPr/>
        </p:nvSpPr>
        <p:spPr>
          <a:xfrm>
            <a:off x="1871459" y="4340433"/>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Modular lounge seating</a:t>
            </a:r>
            <a:endParaRPr lang="en-US" sz="3084"/>
          </a:p>
        </p:txBody>
      </p:sp>
      <p:sp>
        <p:nvSpPr>
          <p:cNvPr id="12" name="TextBox 11">
            <a:extLst>
              <a:ext uri="{FF2B5EF4-FFF2-40B4-BE49-F238E27FC236}">
                <a16:creationId xmlns:a16="http://schemas.microsoft.com/office/drawing/2014/main" id="{AD4BC695-C3AA-41F4-A70A-017271F66718}"/>
              </a:ext>
            </a:extLst>
          </p:cNvPr>
          <p:cNvSpPr txBox="1"/>
          <p:nvPr/>
        </p:nvSpPr>
        <p:spPr>
          <a:xfrm>
            <a:off x="3933692" y="9053445"/>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Swivel Chair</a:t>
            </a:r>
            <a:endParaRPr lang="en-US" sz="3084"/>
          </a:p>
        </p:txBody>
      </p:sp>
      <p:sp>
        <p:nvSpPr>
          <p:cNvPr id="14" name="TextBox 13">
            <a:extLst>
              <a:ext uri="{FF2B5EF4-FFF2-40B4-BE49-F238E27FC236}">
                <a16:creationId xmlns:a16="http://schemas.microsoft.com/office/drawing/2014/main" id="{E894F515-D9AB-4671-A8F1-8F6636587BC5}"/>
              </a:ext>
            </a:extLst>
          </p:cNvPr>
          <p:cNvSpPr txBox="1"/>
          <p:nvPr/>
        </p:nvSpPr>
        <p:spPr>
          <a:xfrm>
            <a:off x="10131769" y="9019286"/>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Coffee Table</a:t>
            </a:r>
            <a:endParaRPr lang="en-US" sz="3084" dirty="0"/>
          </a:p>
        </p:txBody>
      </p:sp>
      <p:sp>
        <p:nvSpPr>
          <p:cNvPr id="15" name="TextBox 14">
            <a:extLst>
              <a:ext uri="{FF2B5EF4-FFF2-40B4-BE49-F238E27FC236}">
                <a16:creationId xmlns:a16="http://schemas.microsoft.com/office/drawing/2014/main" id="{ECDCBDAF-AE7F-43F6-BDB5-CF20A33441B2}"/>
              </a:ext>
            </a:extLst>
          </p:cNvPr>
          <p:cNvSpPr txBox="1"/>
          <p:nvPr/>
        </p:nvSpPr>
        <p:spPr>
          <a:xfrm>
            <a:off x="11940500" y="5659367"/>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Coffee Table</a:t>
            </a:r>
            <a:endParaRPr lang="en-US" sz="3084" dirty="0"/>
          </a:p>
        </p:txBody>
      </p:sp>
      <p:sp>
        <p:nvSpPr>
          <p:cNvPr id="16" name="TextBox 15">
            <a:extLst>
              <a:ext uri="{FF2B5EF4-FFF2-40B4-BE49-F238E27FC236}">
                <a16:creationId xmlns:a16="http://schemas.microsoft.com/office/drawing/2014/main" id="{18BF8AD9-103A-411F-B325-693436DC325F}"/>
              </a:ext>
            </a:extLst>
          </p:cNvPr>
          <p:cNvSpPr txBox="1"/>
          <p:nvPr/>
        </p:nvSpPr>
        <p:spPr>
          <a:xfrm>
            <a:off x="11547254" y="2915850"/>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Side Table</a:t>
            </a:r>
            <a:endParaRPr lang="en-US" sz="3084"/>
          </a:p>
        </p:txBody>
      </p:sp>
      <p:pic>
        <p:nvPicPr>
          <p:cNvPr id="8" name="Picture 8">
            <a:extLst>
              <a:ext uri="{FF2B5EF4-FFF2-40B4-BE49-F238E27FC236}">
                <a16:creationId xmlns:a16="http://schemas.microsoft.com/office/drawing/2014/main" id="{EDF65DA6-122C-46E5-BA46-3D95BDA94092}"/>
              </a:ext>
            </a:extLst>
          </p:cNvPr>
          <p:cNvPicPr>
            <a:picLocks noChangeAspect="1"/>
          </p:cNvPicPr>
          <p:nvPr/>
        </p:nvPicPr>
        <p:blipFill>
          <a:blip r:embed="rId7"/>
          <a:stretch>
            <a:fillRect/>
          </a:stretch>
        </p:blipFill>
        <p:spPr>
          <a:xfrm>
            <a:off x="551765" y="2669209"/>
            <a:ext cx="1082601" cy="1082601"/>
          </a:xfrm>
          <a:prstGeom prst="rect">
            <a:avLst/>
          </a:prstGeom>
        </p:spPr>
      </p:pic>
      <p:cxnSp>
        <p:nvCxnSpPr>
          <p:cNvPr id="9" name="Straight Arrow Connector 8">
            <a:extLst>
              <a:ext uri="{FF2B5EF4-FFF2-40B4-BE49-F238E27FC236}">
                <a16:creationId xmlns:a16="http://schemas.microsoft.com/office/drawing/2014/main" id="{9C7467A2-F34D-47CC-96A3-B78424E5B29F}"/>
              </a:ext>
            </a:extLst>
          </p:cNvPr>
          <p:cNvCxnSpPr>
            <a:cxnSpLocks/>
          </p:cNvCxnSpPr>
          <p:nvPr/>
        </p:nvCxnSpPr>
        <p:spPr>
          <a:xfrm flipV="1">
            <a:off x="1053290" y="2933753"/>
            <a:ext cx="1786453" cy="863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2" descr="A picture containing tiled&#10;&#10;Description automatically generated">
            <a:extLst>
              <a:ext uri="{FF2B5EF4-FFF2-40B4-BE49-F238E27FC236}">
                <a16:creationId xmlns:a16="http://schemas.microsoft.com/office/drawing/2014/main" id="{28DD8679-0349-4C07-B905-7359535E7D70}"/>
              </a:ext>
            </a:extLst>
          </p:cNvPr>
          <p:cNvPicPr>
            <a:picLocks noChangeAspect="1"/>
          </p:cNvPicPr>
          <p:nvPr/>
        </p:nvPicPr>
        <p:blipFill>
          <a:blip r:embed="rId8"/>
          <a:stretch>
            <a:fillRect/>
          </a:stretch>
        </p:blipFill>
        <p:spPr>
          <a:xfrm>
            <a:off x="289550" y="6492870"/>
            <a:ext cx="1094996" cy="1084980"/>
          </a:xfrm>
          <a:prstGeom prst="rect">
            <a:avLst/>
          </a:prstGeom>
        </p:spPr>
      </p:pic>
      <p:pic>
        <p:nvPicPr>
          <p:cNvPr id="17" name="Picture 8">
            <a:extLst>
              <a:ext uri="{FF2B5EF4-FFF2-40B4-BE49-F238E27FC236}">
                <a16:creationId xmlns:a16="http://schemas.microsoft.com/office/drawing/2014/main" id="{D8CCA04E-F6C2-4CEB-A273-B82071B0EF4A}"/>
              </a:ext>
            </a:extLst>
          </p:cNvPr>
          <p:cNvPicPr>
            <a:picLocks noChangeAspect="1"/>
          </p:cNvPicPr>
          <p:nvPr/>
        </p:nvPicPr>
        <p:blipFill>
          <a:blip r:embed="rId7"/>
          <a:stretch>
            <a:fillRect/>
          </a:stretch>
        </p:blipFill>
        <p:spPr>
          <a:xfrm>
            <a:off x="305520" y="7936685"/>
            <a:ext cx="1082601" cy="1082601"/>
          </a:xfrm>
          <a:prstGeom prst="rect">
            <a:avLst/>
          </a:prstGeom>
        </p:spPr>
      </p:pic>
      <p:cxnSp>
        <p:nvCxnSpPr>
          <p:cNvPr id="18" name="Straight Arrow Connector 17">
            <a:extLst>
              <a:ext uri="{FF2B5EF4-FFF2-40B4-BE49-F238E27FC236}">
                <a16:creationId xmlns:a16="http://schemas.microsoft.com/office/drawing/2014/main" id="{263A1744-B915-4F0A-B107-F140F1E37F17}"/>
              </a:ext>
            </a:extLst>
          </p:cNvPr>
          <p:cNvCxnSpPr>
            <a:cxnSpLocks/>
          </p:cNvCxnSpPr>
          <p:nvPr/>
        </p:nvCxnSpPr>
        <p:spPr>
          <a:xfrm flipV="1">
            <a:off x="1449089" y="6753491"/>
            <a:ext cx="2372689" cy="164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26570E0-2A9B-4AFB-BE9B-2FE7D221A59C}"/>
              </a:ext>
            </a:extLst>
          </p:cNvPr>
          <p:cNvCxnSpPr>
            <a:cxnSpLocks/>
          </p:cNvCxnSpPr>
          <p:nvPr/>
        </p:nvCxnSpPr>
        <p:spPr>
          <a:xfrm flipV="1">
            <a:off x="1559263" y="7780299"/>
            <a:ext cx="2953661" cy="8605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8" descr="A picture containing background pattern&#10;&#10;Description automatically generated">
            <a:extLst>
              <a:ext uri="{FF2B5EF4-FFF2-40B4-BE49-F238E27FC236}">
                <a16:creationId xmlns:a16="http://schemas.microsoft.com/office/drawing/2014/main" id="{53362CCC-EFA6-4FCD-AF6D-49ED1276F1E3}"/>
              </a:ext>
            </a:extLst>
          </p:cNvPr>
          <p:cNvPicPr>
            <a:picLocks noChangeAspect="1"/>
          </p:cNvPicPr>
          <p:nvPr/>
        </p:nvPicPr>
        <p:blipFill>
          <a:blip r:embed="rId9"/>
          <a:stretch>
            <a:fillRect/>
          </a:stretch>
        </p:blipFill>
        <p:spPr>
          <a:xfrm>
            <a:off x="9293412" y="3821681"/>
            <a:ext cx="852965" cy="852965"/>
          </a:xfrm>
          <a:prstGeom prst="rect">
            <a:avLst/>
          </a:prstGeom>
        </p:spPr>
      </p:pic>
      <p:pic>
        <p:nvPicPr>
          <p:cNvPr id="21" name="Picture 20" descr="A picture containing curtain&#10;&#10;Description automatically generated">
            <a:extLst>
              <a:ext uri="{FF2B5EF4-FFF2-40B4-BE49-F238E27FC236}">
                <a16:creationId xmlns:a16="http://schemas.microsoft.com/office/drawing/2014/main" id="{28B487E0-4B7E-4256-B538-7C616063CF54}"/>
              </a:ext>
            </a:extLst>
          </p:cNvPr>
          <p:cNvPicPr>
            <a:picLocks noChangeAspect="1"/>
          </p:cNvPicPr>
          <p:nvPr/>
        </p:nvPicPr>
        <p:blipFill>
          <a:blip r:embed="rId10"/>
          <a:stretch>
            <a:fillRect/>
          </a:stretch>
        </p:blipFill>
        <p:spPr>
          <a:xfrm>
            <a:off x="9319517" y="4952341"/>
            <a:ext cx="869396" cy="869394"/>
          </a:xfrm>
          <a:prstGeom prst="rect">
            <a:avLst/>
          </a:prstGeom>
        </p:spPr>
      </p:pic>
      <p:cxnSp>
        <p:nvCxnSpPr>
          <p:cNvPr id="25" name="Straight Arrow Connector 24">
            <a:extLst>
              <a:ext uri="{FF2B5EF4-FFF2-40B4-BE49-F238E27FC236}">
                <a16:creationId xmlns:a16="http://schemas.microsoft.com/office/drawing/2014/main" id="{E3D695DE-C37A-4C61-8209-4C49077D0520}"/>
              </a:ext>
            </a:extLst>
          </p:cNvPr>
          <p:cNvCxnSpPr>
            <a:cxnSpLocks/>
          </p:cNvCxnSpPr>
          <p:nvPr/>
        </p:nvCxnSpPr>
        <p:spPr>
          <a:xfrm flipV="1">
            <a:off x="10074613" y="4260428"/>
            <a:ext cx="662842" cy="53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B362E13-B035-466F-ABD6-7D5D4DB00F91}"/>
              </a:ext>
            </a:extLst>
          </p:cNvPr>
          <p:cNvCxnSpPr>
            <a:cxnSpLocks/>
          </p:cNvCxnSpPr>
          <p:nvPr/>
        </p:nvCxnSpPr>
        <p:spPr>
          <a:xfrm flipV="1">
            <a:off x="9904342" y="4520842"/>
            <a:ext cx="2646005" cy="1094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64C056B-3BDC-4C55-8C9C-5D79280FE8D5}"/>
              </a:ext>
            </a:extLst>
          </p:cNvPr>
          <p:cNvSpPr txBox="1"/>
          <p:nvPr/>
        </p:nvSpPr>
        <p:spPr>
          <a:xfrm>
            <a:off x="341668" y="3751810"/>
            <a:ext cx="1206248" cy="588623"/>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 </a:t>
            </a:r>
            <a:endParaRPr lang="en-US" sz="3084" dirty="0"/>
          </a:p>
        </p:txBody>
      </p:sp>
      <p:sp>
        <p:nvSpPr>
          <p:cNvPr id="26" name="TextBox 25">
            <a:extLst>
              <a:ext uri="{FF2B5EF4-FFF2-40B4-BE49-F238E27FC236}">
                <a16:creationId xmlns:a16="http://schemas.microsoft.com/office/drawing/2014/main" id="{0152F373-927D-4321-8D74-2869EF190818}"/>
              </a:ext>
            </a:extLst>
          </p:cNvPr>
          <p:cNvSpPr txBox="1"/>
          <p:nvPr/>
        </p:nvSpPr>
        <p:spPr>
          <a:xfrm>
            <a:off x="214137" y="7589533"/>
            <a:ext cx="1226278" cy="588623"/>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 </a:t>
            </a:r>
            <a:endParaRPr lang="en-US" sz="3084"/>
          </a:p>
        </p:txBody>
      </p:sp>
      <p:sp>
        <p:nvSpPr>
          <p:cNvPr id="28" name="TextBox 27">
            <a:extLst>
              <a:ext uri="{FF2B5EF4-FFF2-40B4-BE49-F238E27FC236}">
                <a16:creationId xmlns:a16="http://schemas.microsoft.com/office/drawing/2014/main" id="{0166960F-EF36-4E0C-8AD1-E7C882A1B3CA}"/>
              </a:ext>
            </a:extLst>
          </p:cNvPr>
          <p:cNvSpPr txBox="1"/>
          <p:nvPr/>
        </p:nvSpPr>
        <p:spPr>
          <a:xfrm>
            <a:off x="234169" y="9011802"/>
            <a:ext cx="1226278" cy="588623"/>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 </a:t>
            </a:r>
            <a:endParaRPr lang="en-US" sz="3084"/>
          </a:p>
        </p:txBody>
      </p:sp>
      <p:sp>
        <p:nvSpPr>
          <p:cNvPr id="29" name="TextBox 28">
            <a:extLst>
              <a:ext uri="{FF2B5EF4-FFF2-40B4-BE49-F238E27FC236}">
                <a16:creationId xmlns:a16="http://schemas.microsoft.com/office/drawing/2014/main" id="{FD445DD9-3AAD-4857-9262-B3C952E59760}"/>
              </a:ext>
            </a:extLst>
          </p:cNvPr>
          <p:cNvSpPr txBox="1"/>
          <p:nvPr/>
        </p:nvSpPr>
        <p:spPr>
          <a:xfrm>
            <a:off x="9179756" y="4617769"/>
            <a:ext cx="122627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Laminate</a:t>
            </a:r>
            <a:endParaRPr lang="en-US" sz="3084"/>
          </a:p>
        </p:txBody>
      </p:sp>
      <p:sp>
        <p:nvSpPr>
          <p:cNvPr id="30" name="TextBox 29">
            <a:extLst>
              <a:ext uri="{FF2B5EF4-FFF2-40B4-BE49-F238E27FC236}">
                <a16:creationId xmlns:a16="http://schemas.microsoft.com/office/drawing/2014/main" id="{2221877F-789A-46FB-8056-9CE205342636}"/>
              </a:ext>
            </a:extLst>
          </p:cNvPr>
          <p:cNvSpPr txBox="1"/>
          <p:nvPr/>
        </p:nvSpPr>
        <p:spPr>
          <a:xfrm>
            <a:off x="9225290" y="5821735"/>
            <a:ext cx="122627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a:t>
            </a:r>
            <a:endParaRPr lang="en-US" sz="3084"/>
          </a:p>
        </p:txBody>
      </p:sp>
      <p:pic>
        <p:nvPicPr>
          <p:cNvPr id="31" name="Picture 30">
            <a:extLst>
              <a:ext uri="{FF2B5EF4-FFF2-40B4-BE49-F238E27FC236}">
                <a16:creationId xmlns:a16="http://schemas.microsoft.com/office/drawing/2014/main" id="{3986C5C9-9E22-D64B-BC18-E5D1CF06E0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32" name="TextBox 31">
            <a:extLst>
              <a:ext uri="{FF2B5EF4-FFF2-40B4-BE49-F238E27FC236}">
                <a16:creationId xmlns:a16="http://schemas.microsoft.com/office/drawing/2014/main" id="{27455502-8F55-734C-9DEF-535DB374187D}"/>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33" name="TextBox 32">
            <a:extLst>
              <a:ext uri="{FF2B5EF4-FFF2-40B4-BE49-F238E27FC236}">
                <a16:creationId xmlns:a16="http://schemas.microsoft.com/office/drawing/2014/main" id="{06658BD2-7104-B046-B874-536F75271A2D}"/>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34" name="TextBox 33">
            <a:extLst>
              <a:ext uri="{FF2B5EF4-FFF2-40B4-BE49-F238E27FC236}">
                <a16:creationId xmlns:a16="http://schemas.microsoft.com/office/drawing/2014/main" id="{AD19115B-2933-EC40-A30D-FA8BEBFA4145}"/>
              </a:ext>
            </a:extLst>
          </p:cNvPr>
          <p:cNvSpPr txBox="1"/>
          <p:nvPr/>
        </p:nvSpPr>
        <p:spPr>
          <a:xfrm>
            <a:off x="14142203" y="9012886"/>
            <a:ext cx="1147482" cy="646331"/>
          </a:xfrm>
          <a:prstGeom prst="rect">
            <a:avLst/>
          </a:prstGeom>
          <a:noFill/>
        </p:spPr>
        <p:txBody>
          <a:bodyPr wrap="square" rtlCol="0">
            <a:spAutoFit/>
          </a:bodyPr>
          <a:lstStyle/>
          <a:p>
            <a:r>
              <a:rPr lang="en-US" sz="3600">
                <a:latin typeface="Avenir Book" panose="02000503020000020003" pitchFamily="2" charset="0"/>
              </a:rPr>
              <a:t>FR.6</a:t>
            </a:r>
          </a:p>
        </p:txBody>
      </p:sp>
      <p:sp>
        <p:nvSpPr>
          <p:cNvPr id="35" name="TextBox 34">
            <a:extLst>
              <a:ext uri="{FF2B5EF4-FFF2-40B4-BE49-F238E27FC236}">
                <a16:creationId xmlns:a16="http://schemas.microsoft.com/office/drawing/2014/main" id="{8A66D23F-90D9-7C4E-A55E-F7E6C30EB55E}"/>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36" name="TextBox 35">
            <a:extLst>
              <a:ext uri="{FF2B5EF4-FFF2-40B4-BE49-F238E27FC236}">
                <a16:creationId xmlns:a16="http://schemas.microsoft.com/office/drawing/2014/main" id="{FAA06BDE-CD23-AF48-AFB3-8EC93153233E}"/>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Social Lounge </a:t>
            </a:r>
          </a:p>
          <a:p>
            <a:r>
              <a:rPr lang="en-US" sz="1100">
                <a:latin typeface="Avenir Book" panose="02000503020000020003" pitchFamily="2" charset="0"/>
              </a:rPr>
              <a:t>Furniture</a:t>
            </a:r>
          </a:p>
        </p:txBody>
      </p:sp>
    </p:spTree>
    <p:extLst>
      <p:ext uri="{BB962C8B-B14F-4D97-AF65-F5344CB8AC3E}">
        <p14:creationId xmlns:p14="http://schemas.microsoft.com/office/powerpoint/2010/main" val="3234955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5DE18-62B1-41E3-9C44-A73FC3AF9550}"/>
              </a:ext>
            </a:extLst>
          </p:cNvPr>
          <p:cNvSpPr txBox="1"/>
          <p:nvPr/>
        </p:nvSpPr>
        <p:spPr>
          <a:xfrm>
            <a:off x="245151" y="391165"/>
            <a:ext cx="13390536" cy="948721"/>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400">
                <a:latin typeface="Avenir Next LT Pro Demi"/>
              </a:rPr>
              <a:t>Study Rooms + Open Work Area Finishes </a:t>
            </a:r>
            <a:endParaRPr lang="en-US" sz="2800"/>
          </a:p>
        </p:txBody>
      </p:sp>
      <p:pic>
        <p:nvPicPr>
          <p:cNvPr id="15" name="Picture 6" descr="A picture containing text&#10;&#10;Description automatically generated">
            <a:extLst>
              <a:ext uri="{FF2B5EF4-FFF2-40B4-BE49-F238E27FC236}">
                <a16:creationId xmlns:a16="http://schemas.microsoft.com/office/drawing/2014/main" id="{95A6D610-C3DA-4810-BFE5-086AC85F1751}"/>
              </a:ext>
            </a:extLst>
          </p:cNvPr>
          <p:cNvPicPr>
            <a:picLocks noChangeAspect="1"/>
          </p:cNvPicPr>
          <p:nvPr/>
        </p:nvPicPr>
        <p:blipFill>
          <a:blip r:embed="rId2"/>
          <a:stretch>
            <a:fillRect/>
          </a:stretch>
        </p:blipFill>
        <p:spPr>
          <a:xfrm>
            <a:off x="7753966" y="6294532"/>
            <a:ext cx="3798110" cy="3179462"/>
          </a:xfrm>
          <a:prstGeom prst="rect">
            <a:avLst/>
          </a:prstGeom>
        </p:spPr>
      </p:pic>
      <p:pic>
        <p:nvPicPr>
          <p:cNvPr id="17" name="Picture 7">
            <a:extLst>
              <a:ext uri="{FF2B5EF4-FFF2-40B4-BE49-F238E27FC236}">
                <a16:creationId xmlns:a16="http://schemas.microsoft.com/office/drawing/2014/main" id="{C6511DD1-975B-448E-A548-3D8B128574D3}"/>
              </a:ext>
            </a:extLst>
          </p:cNvPr>
          <p:cNvPicPr>
            <a:picLocks noChangeAspect="1"/>
          </p:cNvPicPr>
          <p:nvPr/>
        </p:nvPicPr>
        <p:blipFill>
          <a:blip r:embed="rId3"/>
          <a:stretch>
            <a:fillRect/>
          </a:stretch>
        </p:blipFill>
        <p:spPr>
          <a:xfrm>
            <a:off x="7746873" y="2010549"/>
            <a:ext cx="3805203" cy="2734192"/>
          </a:xfrm>
          <a:prstGeom prst="rect">
            <a:avLst/>
          </a:prstGeom>
        </p:spPr>
      </p:pic>
      <p:pic>
        <p:nvPicPr>
          <p:cNvPr id="19" name="Picture 11" descr="Shape&#10;&#10;Description automatically generated">
            <a:extLst>
              <a:ext uri="{FF2B5EF4-FFF2-40B4-BE49-F238E27FC236}">
                <a16:creationId xmlns:a16="http://schemas.microsoft.com/office/drawing/2014/main" id="{2F78A803-FBB6-423D-ACC3-50376C4E432C}"/>
              </a:ext>
            </a:extLst>
          </p:cNvPr>
          <p:cNvPicPr>
            <a:picLocks noChangeAspect="1"/>
          </p:cNvPicPr>
          <p:nvPr/>
        </p:nvPicPr>
        <p:blipFill>
          <a:blip r:embed="rId4"/>
          <a:stretch>
            <a:fillRect/>
          </a:stretch>
        </p:blipFill>
        <p:spPr>
          <a:xfrm>
            <a:off x="7774792" y="5234505"/>
            <a:ext cx="3777284" cy="660229"/>
          </a:xfrm>
          <a:prstGeom prst="rect">
            <a:avLst/>
          </a:prstGeom>
        </p:spPr>
      </p:pic>
      <p:sp>
        <p:nvSpPr>
          <p:cNvPr id="21" name="TextBox 20">
            <a:extLst>
              <a:ext uri="{FF2B5EF4-FFF2-40B4-BE49-F238E27FC236}">
                <a16:creationId xmlns:a16="http://schemas.microsoft.com/office/drawing/2014/main" id="{74D9DECE-40D4-4AB3-BD7D-0A2372D26C66}"/>
              </a:ext>
            </a:extLst>
          </p:cNvPr>
          <p:cNvSpPr txBox="1"/>
          <p:nvPr/>
        </p:nvSpPr>
        <p:spPr>
          <a:xfrm>
            <a:off x="7617557" y="5855142"/>
            <a:ext cx="1996704" cy="353174"/>
          </a:xfrm>
          <a:prstGeom prst="rect">
            <a:avLst/>
          </a:prstGeom>
          <a:noFill/>
        </p:spPr>
        <p:txBody>
          <a:bodyPr wrap="square" lIns="116586" tIns="58293" rIns="116586" bIns="58293" rtlCol="0" anchor="t">
            <a:spAutoFit/>
          </a:bodyPr>
          <a:lstStyle/>
          <a:p>
            <a:r>
              <a:rPr lang="en-US" sz="1530" i="1" dirty="0">
                <a:latin typeface="Avenir Light Oblique"/>
              </a:rPr>
              <a:t>Baseboard</a:t>
            </a:r>
            <a:endParaRPr lang="en-US" sz="3084" dirty="0"/>
          </a:p>
        </p:txBody>
      </p:sp>
      <p:sp>
        <p:nvSpPr>
          <p:cNvPr id="23" name="TextBox 22">
            <a:extLst>
              <a:ext uri="{FF2B5EF4-FFF2-40B4-BE49-F238E27FC236}">
                <a16:creationId xmlns:a16="http://schemas.microsoft.com/office/drawing/2014/main" id="{D66709A6-50D4-4AD0-B434-952B6C658AC7}"/>
              </a:ext>
            </a:extLst>
          </p:cNvPr>
          <p:cNvSpPr txBox="1"/>
          <p:nvPr/>
        </p:nvSpPr>
        <p:spPr>
          <a:xfrm>
            <a:off x="7660107" y="4735784"/>
            <a:ext cx="1996704" cy="353174"/>
          </a:xfrm>
          <a:prstGeom prst="rect">
            <a:avLst/>
          </a:prstGeom>
          <a:noFill/>
        </p:spPr>
        <p:txBody>
          <a:bodyPr wrap="square" lIns="116586" tIns="58293" rIns="116586" bIns="58293" rtlCol="0" anchor="t">
            <a:spAutoFit/>
          </a:bodyPr>
          <a:lstStyle/>
          <a:p>
            <a:r>
              <a:rPr lang="en-US" sz="1530" i="1" dirty="0">
                <a:latin typeface="Avenir Light Oblique"/>
              </a:rPr>
              <a:t>Wall Paint</a:t>
            </a:r>
            <a:endParaRPr lang="en-US" sz="3084" dirty="0"/>
          </a:p>
        </p:txBody>
      </p:sp>
      <p:sp>
        <p:nvSpPr>
          <p:cNvPr id="25" name="TextBox 24">
            <a:extLst>
              <a:ext uri="{FF2B5EF4-FFF2-40B4-BE49-F238E27FC236}">
                <a16:creationId xmlns:a16="http://schemas.microsoft.com/office/drawing/2014/main" id="{510E1753-72CF-4A33-877B-00B4C7945C98}"/>
              </a:ext>
            </a:extLst>
          </p:cNvPr>
          <p:cNvSpPr txBox="1"/>
          <p:nvPr/>
        </p:nvSpPr>
        <p:spPr>
          <a:xfrm>
            <a:off x="7617557" y="9473589"/>
            <a:ext cx="1996704" cy="353174"/>
          </a:xfrm>
          <a:prstGeom prst="rect">
            <a:avLst/>
          </a:prstGeom>
          <a:noFill/>
        </p:spPr>
        <p:txBody>
          <a:bodyPr wrap="square" lIns="116586" tIns="58293" rIns="116586" bIns="58293" rtlCol="0" anchor="t">
            <a:spAutoFit/>
          </a:bodyPr>
          <a:lstStyle/>
          <a:p>
            <a:r>
              <a:rPr lang="en-US" sz="1530" i="1">
                <a:latin typeface="Avenir Light Oblique"/>
              </a:rPr>
              <a:t>Carpet Tile</a:t>
            </a:r>
            <a:endParaRPr lang="en-US" sz="3084"/>
          </a:p>
        </p:txBody>
      </p:sp>
      <p:pic>
        <p:nvPicPr>
          <p:cNvPr id="26" name="Picture 26">
            <a:extLst>
              <a:ext uri="{FF2B5EF4-FFF2-40B4-BE49-F238E27FC236}">
                <a16:creationId xmlns:a16="http://schemas.microsoft.com/office/drawing/2014/main" id="{5E6A4CA7-FFE6-4E10-9622-89B9BD8C276E}"/>
              </a:ext>
            </a:extLst>
          </p:cNvPr>
          <p:cNvPicPr>
            <a:picLocks noChangeAspect="1"/>
          </p:cNvPicPr>
          <p:nvPr/>
        </p:nvPicPr>
        <p:blipFill>
          <a:blip r:embed="rId5"/>
          <a:stretch>
            <a:fillRect/>
          </a:stretch>
        </p:blipFill>
        <p:spPr>
          <a:xfrm>
            <a:off x="1448195" y="1998133"/>
            <a:ext cx="3855278" cy="2734193"/>
          </a:xfrm>
          <a:prstGeom prst="rect">
            <a:avLst/>
          </a:prstGeom>
        </p:spPr>
      </p:pic>
      <p:pic>
        <p:nvPicPr>
          <p:cNvPr id="27" name="Picture 6" descr="A picture containing text&#10;&#10;Description automatically generated">
            <a:extLst>
              <a:ext uri="{FF2B5EF4-FFF2-40B4-BE49-F238E27FC236}">
                <a16:creationId xmlns:a16="http://schemas.microsoft.com/office/drawing/2014/main" id="{9FD12460-85D8-4915-8CE4-C0F4B573623D}"/>
              </a:ext>
            </a:extLst>
          </p:cNvPr>
          <p:cNvPicPr>
            <a:picLocks noChangeAspect="1"/>
          </p:cNvPicPr>
          <p:nvPr/>
        </p:nvPicPr>
        <p:blipFill>
          <a:blip r:embed="rId2"/>
          <a:stretch>
            <a:fillRect/>
          </a:stretch>
        </p:blipFill>
        <p:spPr>
          <a:xfrm>
            <a:off x="1435345" y="6294532"/>
            <a:ext cx="3868127" cy="3146450"/>
          </a:xfrm>
          <a:prstGeom prst="rect">
            <a:avLst/>
          </a:prstGeom>
        </p:spPr>
      </p:pic>
      <p:pic>
        <p:nvPicPr>
          <p:cNvPr id="28" name="Picture 11" descr="Shape&#10;&#10;Description automatically generated">
            <a:extLst>
              <a:ext uri="{FF2B5EF4-FFF2-40B4-BE49-F238E27FC236}">
                <a16:creationId xmlns:a16="http://schemas.microsoft.com/office/drawing/2014/main" id="{852B5689-9E19-4C61-AD7A-1E825B096C41}"/>
              </a:ext>
            </a:extLst>
          </p:cNvPr>
          <p:cNvPicPr>
            <a:picLocks noChangeAspect="1"/>
          </p:cNvPicPr>
          <p:nvPr/>
        </p:nvPicPr>
        <p:blipFill>
          <a:blip r:embed="rId4"/>
          <a:stretch>
            <a:fillRect/>
          </a:stretch>
        </p:blipFill>
        <p:spPr>
          <a:xfrm>
            <a:off x="1449079" y="5234505"/>
            <a:ext cx="3854393" cy="660229"/>
          </a:xfrm>
          <a:prstGeom prst="rect">
            <a:avLst/>
          </a:prstGeom>
        </p:spPr>
      </p:pic>
      <p:sp>
        <p:nvSpPr>
          <p:cNvPr id="29" name="TextBox 28">
            <a:extLst>
              <a:ext uri="{FF2B5EF4-FFF2-40B4-BE49-F238E27FC236}">
                <a16:creationId xmlns:a16="http://schemas.microsoft.com/office/drawing/2014/main" id="{D6EF4CE0-1934-4514-A9E6-DB4E5ACA9E75}"/>
              </a:ext>
            </a:extLst>
          </p:cNvPr>
          <p:cNvSpPr txBox="1"/>
          <p:nvPr/>
        </p:nvSpPr>
        <p:spPr>
          <a:xfrm>
            <a:off x="1334394" y="5898809"/>
            <a:ext cx="1996704" cy="353174"/>
          </a:xfrm>
          <a:prstGeom prst="rect">
            <a:avLst/>
          </a:prstGeom>
          <a:noFill/>
        </p:spPr>
        <p:txBody>
          <a:bodyPr wrap="square" lIns="116586" tIns="58293" rIns="116586" bIns="58293" rtlCol="0" anchor="t">
            <a:spAutoFit/>
          </a:bodyPr>
          <a:lstStyle/>
          <a:p>
            <a:r>
              <a:rPr lang="en-US" sz="1530" i="1">
                <a:latin typeface="Avenir Light Oblique"/>
              </a:rPr>
              <a:t>Baseboard</a:t>
            </a:r>
            <a:endParaRPr lang="en-US" sz="3084"/>
          </a:p>
        </p:txBody>
      </p:sp>
      <p:sp>
        <p:nvSpPr>
          <p:cNvPr id="30" name="TextBox 29">
            <a:extLst>
              <a:ext uri="{FF2B5EF4-FFF2-40B4-BE49-F238E27FC236}">
                <a16:creationId xmlns:a16="http://schemas.microsoft.com/office/drawing/2014/main" id="{530DC6A6-6D89-43BB-A0A3-DBC44893243A}"/>
              </a:ext>
            </a:extLst>
          </p:cNvPr>
          <p:cNvSpPr txBox="1"/>
          <p:nvPr/>
        </p:nvSpPr>
        <p:spPr>
          <a:xfrm>
            <a:off x="1334395" y="9440577"/>
            <a:ext cx="1996704" cy="353174"/>
          </a:xfrm>
          <a:prstGeom prst="rect">
            <a:avLst/>
          </a:prstGeom>
          <a:noFill/>
        </p:spPr>
        <p:txBody>
          <a:bodyPr wrap="square" lIns="116586" tIns="58293" rIns="116586" bIns="58293" rtlCol="0" anchor="t">
            <a:spAutoFit/>
          </a:bodyPr>
          <a:lstStyle/>
          <a:p>
            <a:r>
              <a:rPr lang="en-US" sz="1530" i="1">
                <a:latin typeface="Avenir Light Oblique"/>
              </a:rPr>
              <a:t>Carpet Tile</a:t>
            </a:r>
            <a:endParaRPr lang="en-US" sz="3084"/>
          </a:p>
        </p:txBody>
      </p:sp>
      <p:sp>
        <p:nvSpPr>
          <p:cNvPr id="31" name="TextBox 30">
            <a:extLst>
              <a:ext uri="{FF2B5EF4-FFF2-40B4-BE49-F238E27FC236}">
                <a16:creationId xmlns:a16="http://schemas.microsoft.com/office/drawing/2014/main" id="{12902547-8909-4344-867B-64BB73DDE06D}"/>
              </a:ext>
            </a:extLst>
          </p:cNvPr>
          <p:cNvSpPr txBox="1"/>
          <p:nvPr/>
        </p:nvSpPr>
        <p:spPr>
          <a:xfrm>
            <a:off x="1334394" y="4735784"/>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pic>
        <p:nvPicPr>
          <p:cNvPr id="16" name="Picture 15">
            <a:extLst>
              <a:ext uri="{FF2B5EF4-FFF2-40B4-BE49-F238E27FC236}">
                <a16:creationId xmlns:a16="http://schemas.microsoft.com/office/drawing/2014/main" id="{D1CC069F-2FE7-B445-BF40-28B393E2E7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8" name="TextBox 17">
            <a:extLst>
              <a:ext uri="{FF2B5EF4-FFF2-40B4-BE49-F238E27FC236}">
                <a16:creationId xmlns:a16="http://schemas.microsoft.com/office/drawing/2014/main" id="{D14C148E-CAF5-A94E-9065-D6E5A0BDA6FE}"/>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20" name="TextBox 19">
            <a:extLst>
              <a:ext uri="{FF2B5EF4-FFF2-40B4-BE49-F238E27FC236}">
                <a16:creationId xmlns:a16="http://schemas.microsoft.com/office/drawing/2014/main" id="{F8EAD709-0851-B44F-82C3-CBA76E1DB19A}"/>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2" name="TextBox 21">
            <a:extLst>
              <a:ext uri="{FF2B5EF4-FFF2-40B4-BE49-F238E27FC236}">
                <a16:creationId xmlns:a16="http://schemas.microsoft.com/office/drawing/2014/main" id="{FE763893-104A-B145-8B3C-4A64833D4853}"/>
              </a:ext>
            </a:extLst>
          </p:cNvPr>
          <p:cNvSpPr txBox="1"/>
          <p:nvPr/>
        </p:nvSpPr>
        <p:spPr>
          <a:xfrm>
            <a:off x="14264005" y="8996617"/>
            <a:ext cx="770642" cy="646331"/>
          </a:xfrm>
          <a:prstGeom prst="rect">
            <a:avLst/>
          </a:prstGeom>
          <a:noFill/>
        </p:spPr>
        <p:txBody>
          <a:bodyPr wrap="square" rtlCol="0">
            <a:spAutoFit/>
          </a:bodyPr>
          <a:lstStyle/>
          <a:p>
            <a:r>
              <a:rPr lang="en-US" sz="3600">
                <a:latin typeface="Avenir Book" panose="02000503020000020003" pitchFamily="2" charset="0"/>
              </a:rPr>
              <a:t>F.7</a:t>
            </a:r>
          </a:p>
        </p:txBody>
      </p:sp>
      <p:sp>
        <p:nvSpPr>
          <p:cNvPr id="24" name="TextBox 23">
            <a:extLst>
              <a:ext uri="{FF2B5EF4-FFF2-40B4-BE49-F238E27FC236}">
                <a16:creationId xmlns:a16="http://schemas.microsoft.com/office/drawing/2014/main" id="{84368DA7-5A7A-D945-88B7-41E7AE7AF769}"/>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32" name="TextBox 31">
            <a:extLst>
              <a:ext uri="{FF2B5EF4-FFF2-40B4-BE49-F238E27FC236}">
                <a16:creationId xmlns:a16="http://schemas.microsoft.com/office/drawing/2014/main" id="{703B71B7-2619-9C46-BC90-D6608223A50C}"/>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Study Room and open</a:t>
            </a:r>
          </a:p>
          <a:p>
            <a:r>
              <a:rPr lang="en-US" sz="1100">
                <a:latin typeface="Avenir Book" panose="02000503020000020003" pitchFamily="2" charset="0"/>
              </a:rPr>
              <a:t>Work Finishes</a:t>
            </a:r>
          </a:p>
        </p:txBody>
      </p:sp>
    </p:spTree>
    <p:extLst>
      <p:ext uri="{BB962C8B-B14F-4D97-AF65-F5344CB8AC3E}">
        <p14:creationId xmlns:p14="http://schemas.microsoft.com/office/powerpoint/2010/main" val="2518495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a:xfrm>
            <a:off x="263355" y="108503"/>
            <a:ext cx="8991189" cy="1006934"/>
          </a:xfrm>
        </p:spPr>
        <p:txBody>
          <a:bodyPr>
            <a:normAutofit/>
          </a:bodyPr>
          <a:lstStyle/>
          <a:p>
            <a:r>
              <a:rPr lang="en-US" sz="4590">
                <a:latin typeface="Avenir Next LT Pro Demi"/>
                <a:cs typeface="Calibri Light"/>
              </a:rPr>
              <a:t>Open Work Area + Study Room</a:t>
            </a:r>
          </a:p>
        </p:txBody>
      </p:sp>
      <p:pic>
        <p:nvPicPr>
          <p:cNvPr id="4" name="Picture 4" descr="A picture containing seat, furniture, chair&#10;&#10;Description automatically generated">
            <a:extLst>
              <a:ext uri="{FF2B5EF4-FFF2-40B4-BE49-F238E27FC236}">
                <a16:creationId xmlns:a16="http://schemas.microsoft.com/office/drawing/2014/main" id="{119E0B8A-375B-407E-B2F3-B00E5C84CD59}"/>
              </a:ext>
            </a:extLst>
          </p:cNvPr>
          <p:cNvPicPr>
            <a:picLocks noChangeAspect="1"/>
          </p:cNvPicPr>
          <p:nvPr/>
        </p:nvPicPr>
        <p:blipFill rotWithShape="1">
          <a:blip r:embed="rId3"/>
          <a:srcRect l="18792" t="6216" r="18345" b="2707"/>
          <a:stretch/>
        </p:blipFill>
        <p:spPr>
          <a:xfrm>
            <a:off x="8966381" y="6576356"/>
            <a:ext cx="1733775" cy="3089008"/>
          </a:xfrm>
          <a:prstGeom prst="rect">
            <a:avLst/>
          </a:prstGeom>
        </p:spPr>
      </p:pic>
      <p:pic>
        <p:nvPicPr>
          <p:cNvPr id="6" name="Picture 5" descr="A close-up of a chair&#10;&#10;Description automatically generated">
            <a:extLst>
              <a:ext uri="{FF2B5EF4-FFF2-40B4-BE49-F238E27FC236}">
                <a16:creationId xmlns:a16="http://schemas.microsoft.com/office/drawing/2014/main" id="{5C159E8F-3975-4099-9ED3-EA63C8D416A4}"/>
              </a:ext>
            </a:extLst>
          </p:cNvPr>
          <p:cNvPicPr>
            <a:picLocks noChangeAspect="1"/>
          </p:cNvPicPr>
          <p:nvPr/>
        </p:nvPicPr>
        <p:blipFill rotWithShape="1">
          <a:blip r:embed="rId4"/>
          <a:srcRect l="9418" t="4594" r="9438" b="2446"/>
          <a:stretch/>
        </p:blipFill>
        <p:spPr>
          <a:xfrm>
            <a:off x="11639532" y="6613899"/>
            <a:ext cx="1647683" cy="2975654"/>
          </a:xfrm>
          <a:prstGeom prst="rect">
            <a:avLst/>
          </a:prstGeom>
        </p:spPr>
      </p:pic>
      <p:pic>
        <p:nvPicPr>
          <p:cNvPr id="8" name="Picture 6" descr="A picture containing floor, table, window, chair&#10;&#10;Description automatically generated">
            <a:extLst>
              <a:ext uri="{FF2B5EF4-FFF2-40B4-BE49-F238E27FC236}">
                <a16:creationId xmlns:a16="http://schemas.microsoft.com/office/drawing/2014/main" id="{02BDE807-892F-4646-9306-87178915188B}"/>
              </a:ext>
            </a:extLst>
          </p:cNvPr>
          <p:cNvPicPr>
            <a:picLocks noChangeAspect="1"/>
          </p:cNvPicPr>
          <p:nvPr/>
        </p:nvPicPr>
        <p:blipFill>
          <a:blip r:embed="rId5"/>
          <a:stretch>
            <a:fillRect/>
          </a:stretch>
        </p:blipFill>
        <p:spPr>
          <a:xfrm>
            <a:off x="429158" y="1089681"/>
            <a:ext cx="4046037" cy="2334275"/>
          </a:xfrm>
          <a:prstGeom prst="rect">
            <a:avLst/>
          </a:prstGeom>
        </p:spPr>
      </p:pic>
      <p:pic>
        <p:nvPicPr>
          <p:cNvPr id="12" name="Picture 5" descr="A picture containing table, worktable, handcart&#10;&#10;Description automatically generated">
            <a:extLst>
              <a:ext uri="{FF2B5EF4-FFF2-40B4-BE49-F238E27FC236}">
                <a16:creationId xmlns:a16="http://schemas.microsoft.com/office/drawing/2014/main" id="{C580A2FC-69E3-4D60-A427-852D59824D03}"/>
              </a:ext>
            </a:extLst>
          </p:cNvPr>
          <p:cNvPicPr>
            <a:picLocks noChangeAspect="1"/>
          </p:cNvPicPr>
          <p:nvPr/>
        </p:nvPicPr>
        <p:blipFill>
          <a:blip r:embed="rId6">
            <a:grayscl/>
          </a:blip>
          <a:stretch>
            <a:fillRect/>
          </a:stretch>
        </p:blipFill>
        <p:spPr>
          <a:xfrm>
            <a:off x="8651158" y="3753171"/>
            <a:ext cx="5084906" cy="2653520"/>
          </a:xfrm>
          <a:prstGeom prst="rect">
            <a:avLst/>
          </a:prstGeom>
        </p:spPr>
      </p:pic>
      <p:pic>
        <p:nvPicPr>
          <p:cNvPr id="14" name="Picture 4" descr="A picture containing furniture, seat, chair&#10;&#10;Description automatically generated">
            <a:extLst>
              <a:ext uri="{FF2B5EF4-FFF2-40B4-BE49-F238E27FC236}">
                <a16:creationId xmlns:a16="http://schemas.microsoft.com/office/drawing/2014/main" id="{61D60B2F-D707-43CC-83A1-00B5F42230C7}"/>
              </a:ext>
            </a:extLst>
          </p:cNvPr>
          <p:cNvPicPr>
            <a:picLocks noChangeAspect="1"/>
          </p:cNvPicPr>
          <p:nvPr/>
        </p:nvPicPr>
        <p:blipFill>
          <a:blip r:embed="rId7"/>
          <a:stretch>
            <a:fillRect/>
          </a:stretch>
        </p:blipFill>
        <p:spPr>
          <a:xfrm>
            <a:off x="6602957" y="6768447"/>
            <a:ext cx="2026609" cy="2690147"/>
          </a:xfrm>
          <a:prstGeom prst="rect">
            <a:avLst/>
          </a:prstGeom>
        </p:spPr>
      </p:pic>
      <p:pic>
        <p:nvPicPr>
          <p:cNvPr id="16" name="Picture 7" descr="A picture containing seat, furniture, chair&#10;&#10;Description automatically generated">
            <a:extLst>
              <a:ext uri="{FF2B5EF4-FFF2-40B4-BE49-F238E27FC236}">
                <a16:creationId xmlns:a16="http://schemas.microsoft.com/office/drawing/2014/main" id="{E854B121-609E-48E8-9AAB-BD80BD165F28}"/>
              </a:ext>
            </a:extLst>
          </p:cNvPr>
          <p:cNvPicPr>
            <a:picLocks noChangeAspect="1"/>
          </p:cNvPicPr>
          <p:nvPr/>
        </p:nvPicPr>
        <p:blipFill rotWithShape="1">
          <a:blip r:embed="rId8"/>
          <a:srcRect l="12081" t="6181" r="3356" b="6402"/>
          <a:stretch/>
        </p:blipFill>
        <p:spPr>
          <a:xfrm>
            <a:off x="2750220" y="6965140"/>
            <a:ext cx="2401447" cy="2516176"/>
          </a:xfrm>
          <a:prstGeom prst="rect">
            <a:avLst/>
          </a:prstGeom>
        </p:spPr>
      </p:pic>
      <p:pic>
        <p:nvPicPr>
          <p:cNvPr id="17" name="Picture 17" descr="A picture containing seat, stool&#10;&#10;Description automatically generated">
            <a:extLst>
              <a:ext uri="{FF2B5EF4-FFF2-40B4-BE49-F238E27FC236}">
                <a16:creationId xmlns:a16="http://schemas.microsoft.com/office/drawing/2014/main" id="{6A8F30AD-047E-4C14-A6BA-2311ED203672}"/>
              </a:ext>
            </a:extLst>
          </p:cNvPr>
          <p:cNvPicPr>
            <a:picLocks noChangeAspect="1"/>
          </p:cNvPicPr>
          <p:nvPr/>
        </p:nvPicPr>
        <p:blipFill rotWithShape="1">
          <a:blip r:embed="rId9">
            <a:grayscl/>
          </a:blip>
          <a:srcRect l="16360" t="18072" r="9637" b="13527"/>
          <a:stretch/>
        </p:blipFill>
        <p:spPr>
          <a:xfrm>
            <a:off x="2220674" y="3850925"/>
            <a:ext cx="3121988" cy="2668764"/>
          </a:xfrm>
          <a:prstGeom prst="rect">
            <a:avLst/>
          </a:prstGeom>
        </p:spPr>
      </p:pic>
      <p:sp>
        <p:nvSpPr>
          <p:cNvPr id="3" name="TextBox 2">
            <a:extLst>
              <a:ext uri="{FF2B5EF4-FFF2-40B4-BE49-F238E27FC236}">
                <a16:creationId xmlns:a16="http://schemas.microsoft.com/office/drawing/2014/main" id="{7F116A7E-78E1-4CAF-A9A3-738936EF8BB8}"/>
              </a:ext>
            </a:extLst>
          </p:cNvPr>
          <p:cNvSpPr txBox="1"/>
          <p:nvPr/>
        </p:nvSpPr>
        <p:spPr>
          <a:xfrm>
            <a:off x="6894220" y="9636784"/>
            <a:ext cx="122004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sp>
        <p:nvSpPr>
          <p:cNvPr id="5" name="TextBox 4">
            <a:extLst>
              <a:ext uri="{FF2B5EF4-FFF2-40B4-BE49-F238E27FC236}">
                <a16:creationId xmlns:a16="http://schemas.microsoft.com/office/drawing/2014/main" id="{6AC7234C-BC33-4011-9AB7-2270D37B6664}"/>
              </a:ext>
            </a:extLst>
          </p:cNvPr>
          <p:cNvSpPr txBox="1"/>
          <p:nvPr/>
        </p:nvSpPr>
        <p:spPr>
          <a:xfrm>
            <a:off x="1657975" y="9541573"/>
            <a:ext cx="431232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Lounge chair with tablet arm – study rooms</a:t>
            </a:r>
          </a:p>
        </p:txBody>
      </p:sp>
      <p:sp>
        <p:nvSpPr>
          <p:cNvPr id="7" name="TextBox 6">
            <a:extLst>
              <a:ext uri="{FF2B5EF4-FFF2-40B4-BE49-F238E27FC236}">
                <a16:creationId xmlns:a16="http://schemas.microsoft.com/office/drawing/2014/main" id="{6F37E379-33FC-4CEC-B01C-271269D42138}"/>
              </a:ext>
            </a:extLst>
          </p:cNvPr>
          <p:cNvSpPr txBox="1"/>
          <p:nvPr/>
        </p:nvSpPr>
        <p:spPr>
          <a:xfrm>
            <a:off x="8898584" y="9589553"/>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Work Chair</a:t>
            </a:r>
            <a:endParaRPr lang="en-US" sz="3084" dirty="0"/>
          </a:p>
        </p:txBody>
      </p:sp>
      <p:sp>
        <p:nvSpPr>
          <p:cNvPr id="18" name="TextBox 17">
            <a:extLst>
              <a:ext uri="{FF2B5EF4-FFF2-40B4-BE49-F238E27FC236}">
                <a16:creationId xmlns:a16="http://schemas.microsoft.com/office/drawing/2014/main" id="{2C7BEC95-756F-45FC-9F11-541080B8A57B}"/>
              </a:ext>
            </a:extLst>
          </p:cNvPr>
          <p:cNvSpPr txBox="1"/>
          <p:nvPr/>
        </p:nvSpPr>
        <p:spPr>
          <a:xfrm>
            <a:off x="11785796" y="9565013"/>
            <a:ext cx="1757591"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Work Barstool</a:t>
            </a:r>
            <a:endParaRPr lang="en-US" sz="3084" dirty="0"/>
          </a:p>
        </p:txBody>
      </p:sp>
      <p:sp>
        <p:nvSpPr>
          <p:cNvPr id="9" name="TextBox 8">
            <a:extLst>
              <a:ext uri="{FF2B5EF4-FFF2-40B4-BE49-F238E27FC236}">
                <a16:creationId xmlns:a16="http://schemas.microsoft.com/office/drawing/2014/main" id="{A7891E92-6081-49EE-A281-54461440AE41}"/>
              </a:ext>
            </a:extLst>
          </p:cNvPr>
          <p:cNvSpPr txBox="1"/>
          <p:nvPr/>
        </p:nvSpPr>
        <p:spPr>
          <a:xfrm>
            <a:off x="2592465" y="6313055"/>
            <a:ext cx="145816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Worktable</a:t>
            </a:r>
            <a:endParaRPr lang="en-US" sz="3084" dirty="0"/>
          </a:p>
        </p:txBody>
      </p:sp>
      <p:sp>
        <p:nvSpPr>
          <p:cNvPr id="11" name="TextBox 10">
            <a:extLst>
              <a:ext uri="{FF2B5EF4-FFF2-40B4-BE49-F238E27FC236}">
                <a16:creationId xmlns:a16="http://schemas.microsoft.com/office/drawing/2014/main" id="{0FF3C842-9AB5-4AB2-B7C3-F3A43E77D237}"/>
              </a:ext>
            </a:extLst>
          </p:cNvPr>
          <p:cNvSpPr txBox="1"/>
          <p:nvPr/>
        </p:nvSpPr>
        <p:spPr>
          <a:xfrm>
            <a:off x="344648" y="3358817"/>
            <a:ext cx="208497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Collaborative table</a:t>
            </a:r>
          </a:p>
        </p:txBody>
      </p:sp>
      <p:sp>
        <p:nvSpPr>
          <p:cNvPr id="22" name="TextBox 21">
            <a:extLst>
              <a:ext uri="{FF2B5EF4-FFF2-40B4-BE49-F238E27FC236}">
                <a16:creationId xmlns:a16="http://schemas.microsoft.com/office/drawing/2014/main" id="{68D28F54-CFBB-4804-B0F1-5EE3C084CA63}"/>
              </a:ext>
            </a:extLst>
          </p:cNvPr>
          <p:cNvSpPr txBox="1"/>
          <p:nvPr/>
        </p:nvSpPr>
        <p:spPr>
          <a:xfrm>
            <a:off x="9513320" y="6078866"/>
            <a:ext cx="1810987"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Power Table</a:t>
            </a:r>
            <a:endParaRPr lang="en-US" sz="3084" dirty="0"/>
          </a:p>
        </p:txBody>
      </p:sp>
      <p:pic>
        <p:nvPicPr>
          <p:cNvPr id="10" name="Picture 12" descr="A picture containing tiled&#10;&#10;Description automatically generated">
            <a:extLst>
              <a:ext uri="{FF2B5EF4-FFF2-40B4-BE49-F238E27FC236}">
                <a16:creationId xmlns:a16="http://schemas.microsoft.com/office/drawing/2014/main" id="{7ACE1F77-F1FE-4E3B-BEFC-706C5FF376BE}"/>
              </a:ext>
            </a:extLst>
          </p:cNvPr>
          <p:cNvPicPr>
            <a:picLocks noChangeAspect="1"/>
          </p:cNvPicPr>
          <p:nvPr/>
        </p:nvPicPr>
        <p:blipFill>
          <a:blip r:embed="rId10"/>
          <a:stretch>
            <a:fillRect/>
          </a:stretch>
        </p:blipFill>
        <p:spPr>
          <a:xfrm>
            <a:off x="668033" y="6743865"/>
            <a:ext cx="899589" cy="1001157"/>
          </a:xfrm>
          <a:prstGeom prst="rect">
            <a:avLst/>
          </a:prstGeom>
        </p:spPr>
      </p:pic>
      <p:cxnSp>
        <p:nvCxnSpPr>
          <p:cNvPr id="13" name="Straight Arrow Connector 12">
            <a:extLst>
              <a:ext uri="{FF2B5EF4-FFF2-40B4-BE49-F238E27FC236}">
                <a16:creationId xmlns:a16="http://schemas.microsoft.com/office/drawing/2014/main" id="{1187EEEF-47C1-4188-B8E6-40931B75EF70}"/>
              </a:ext>
            </a:extLst>
          </p:cNvPr>
          <p:cNvCxnSpPr>
            <a:cxnSpLocks/>
          </p:cNvCxnSpPr>
          <p:nvPr/>
        </p:nvCxnSpPr>
        <p:spPr>
          <a:xfrm>
            <a:off x="1067582" y="7451430"/>
            <a:ext cx="2497313" cy="858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8" descr="A picture containing graphical user interface&#10;&#10;Description automatically generated">
            <a:extLst>
              <a:ext uri="{FF2B5EF4-FFF2-40B4-BE49-F238E27FC236}">
                <a16:creationId xmlns:a16="http://schemas.microsoft.com/office/drawing/2014/main" id="{4D2FED8B-2627-4437-98F0-107ADBDEFC88}"/>
              </a:ext>
            </a:extLst>
          </p:cNvPr>
          <p:cNvPicPr>
            <a:picLocks noChangeAspect="1"/>
          </p:cNvPicPr>
          <p:nvPr/>
        </p:nvPicPr>
        <p:blipFill>
          <a:blip r:embed="rId11"/>
          <a:stretch>
            <a:fillRect/>
          </a:stretch>
        </p:blipFill>
        <p:spPr>
          <a:xfrm>
            <a:off x="651981" y="8238749"/>
            <a:ext cx="906600" cy="1020312"/>
          </a:xfrm>
          <a:prstGeom prst="rect">
            <a:avLst/>
          </a:prstGeom>
        </p:spPr>
      </p:pic>
      <p:cxnSp>
        <p:nvCxnSpPr>
          <p:cNvPr id="20" name="Straight Arrow Connector 19">
            <a:extLst>
              <a:ext uri="{FF2B5EF4-FFF2-40B4-BE49-F238E27FC236}">
                <a16:creationId xmlns:a16="http://schemas.microsoft.com/office/drawing/2014/main" id="{A9B30E15-44DF-4486-BBA2-5FE12C2349CD}"/>
              </a:ext>
            </a:extLst>
          </p:cNvPr>
          <p:cNvCxnSpPr>
            <a:cxnSpLocks/>
          </p:cNvCxnSpPr>
          <p:nvPr/>
        </p:nvCxnSpPr>
        <p:spPr>
          <a:xfrm flipV="1">
            <a:off x="1271008" y="7562962"/>
            <a:ext cx="3324686" cy="1399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0" descr="A picture containing background pattern&#10;&#10;Description automatically generated">
            <a:extLst>
              <a:ext uri="{FF2B5EF4-FFF2-40B4-BE49-F238E27FC236}">
                <a16:creationId xmlns:a16="http://schemas.microsoft.com/office/drawing/2014/main" id="{9A024279-9CE9-434D-A568-DBFD0F5780D6}"/>
              </a:ext>
            </a:extLst>
          </p:cNvPr>
          <p:cNvPicPr>
            <a:picLocks noChangeAspect="1"/>
          </p:cNvPicPr>
          <p:nvPr/>
        </p:nvPicPr>
        <p:blipFill>
          <a:blip r:embed="rId12"/>
          <a:stretch>
            <a:fillRect/>
          </a:stretch>
        </p:blipFill>
        <p:spPr>
          <a:xfrm>
            <a:off x="655791" y="3835259"/>
            <a:ext cx="879989" cy="889621"/>
          </a:xfrm>
          <a:prstGeom prst="rect">
            <a:avLst/>
          </a:prstGeom>
        </p:spPr>
      </p:pic>
      <p:cxnSp>
        <p:nvCxnSpPr>
          <p:cNvPr id="23" name="Straight Arrow Connector 22">
            <a:extLst>
              <a:ext uri="{FF2B5EF4-FFF2-40B4-BE49-F238E27FC236}">
                <a16:creationId xmlns:a16="http://schemas.microsoft.com/office/drawing/2014/main" id="{D39BF0F9-625C-492E-AD6F-5A998252188D}"/>
              </a:ext>
            </a:extLst>
          </p:cNvPr>
          <p:cNvCxnSpPr>
            <a:cxnSpLocks/>
          </p:cNvCxnSpPr>
          <p:nvPr/>
        </p:nvCxnSpPr>
        <p:spPr>
          <a:xfrm flipV="1">
            <a:off x="778253" y="4328480"/>
            <a:ext cx="1971967" cy="729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7" descr="A picture containing text&#10;&#10;Description automatically generated">
            <a:extLst>
              <a:ext uri="{FF2B5EF4-FFF2-40B4-BE49-F238E27FC236}">
                <a16:creationId xmlns:a16="http://schemas.microsoft.com/office/drawing/2014/main" id="{A6B3396B-5267-4963-BF99-DB36F5277EF3}"/>
              </a:ext>
            </a:extLst>
          </p:cNvPr>
          <p:cNvPicPr>
            <a:picLocks noChangeAspect="1"/>
          </p:cNvPicPr>
          <p:nvPr/>
        </p:nvPicPr>
        <p:blipFill rotWithShape="1">
          <a:blip r:embed="rId13"/>
          <a:srcRect t="18930" r="408" b="-1473"/>
          <a:stretch/>
        </p:blipFill>
        <p:spPr>
          <a:xfrm>
            <a:off x="6120085" y="8158862"/>
            <a:ext cx="774135" cy="728887"/>
          </a:xfrm>
          <a:prstGeom prst="rect">
            <a:avLst/>
          </a:prstGeom>
        </p:spPr>
      </p:pic>
      <p:pic>
        <p:nvPicPr>
          <p:cNvPr id="27" name="Picture 18" descr="A picture containing text, tiled&#10;&#10;Description automatically generated">
            <a:extLst>
              <a:ext uri="{FF2B5EF4-FFF2-40B4-BE49-F238E27FC236}">
                <a16:creationId xmlns:a16="http://schemas.microsoft.com/office/drawing/2014/main" id="{65E7524A-0569-4D0E-A793-352B0031290B}"/>
              </a:ext>
            </a:extLst>
          </p:cNvPr>
          <p:cNvPicPr>
            <a:picLocks noChangeAspect="1"/>
          </p:cNvPicPr>
          <p:nvPr/>
        </p:nvPicPr>
        <p:blipFill>
          <a:blip r:embed="rId14"/>
          <a:stretch>
            <a:fillRect/>
          </a:stretch>
        </p:blipFill>
        <p:spPr>
          <a:xfrm>
            <a:off x="6122305" y="6987801"/>
            <a:ext cx="773494" cy="747025"/>
          </a:xfrm>
          <a:prstGeom prst="rect">
            <a:avLst/>
          </a:prstGeom>
        </p:spPr>
      </p:pic>
      <p:pic>
        <p:nvPicPr>
          <p:cNvPr id="29" name="Picture 28">
            <a:extLst>
              <a:ext uri="{FF2B5EF4-FFF2-40B4-BE49-F238E27FC236}">
                <a16:creationId xmlns:a16="http://schemas.microsoft.com/office/drawing/2014/main" id="{43914008-AF67-4B1B-B847-2543A83517A2}"/>
              </a:ext>
            </a:extLst>
          </p:cNvPr>
          <p:cNvPicPr>
            <a:picLocks noChangeAspect="1"/>
          </p:cNvPicPr>
          <p:nvPr/>
        </p:nvPicPr>
        <p:blipFill>
          <a:blip r:embed="rId15"/>
          <a:stretch>
            <a:fillRect/>
          </a:stretch>
        </p:blipFill>
        <p:spPr>
          <a:xfrm>
            <a:off x="6120085" y="3835259"/>
            <a:ext cx="875565" cy="850106"/>
          </a:xfrm>
          <a:prstGeom prst="rect">
            <a:avLst/>
          </a:prstGeom>
        </p:spPr>
      </p:pic>
      <p:pic>
        <p:nvPicPr>
          <p:cNvPr id="31" name="Picture 12" descr="Shape&#10;&#10;Description automatically generated">
            <a:extLst>
              <a:ext uri="{FF2B5EF4-FFF2-40B4-BE49-F238E27FC236}">
                <a16:creationId xmlns:a16="http://schemas.microsoft.com/office/drawing/2014/main" id="{21E80A8B-5466-401E-B2B3-155AC04D924D}"/>
              </a:ext>
            </a:extLst>
          </p:cNvPr>
          <p:cNvPicPr>
            <a:picLocks noChangeAspect="1"/>
          </p:cNvPicPr>
          <p:nvPr/>
        </p:nvPicPr>
        <p:blipFill>
          <a:blip r:embed="rId16"/>
          <a:stretch>
            <a:fillRect/>
          </a:stretch>
        </p:blipFill>
        <p:spPr>
          <a:xfrm>
            <a:off x="6120085" y="5058272"/>
            <a:ext cx="855501" cy="752951"/>
          </a:xfrm>
          <a:prstGeom prst="rect">
            <a:avLst/>
          </a:prstGeom>
        </p:spPr>
      </p:pic>
      <p:pic>
        <p:nvPicPr>
          <p:cNvPr id="34" name="Picture 34">
            <a:extLst>
              <a:ext uri="{FF2B5EF4-FFF2-40B4-BE49-F238E27FC236}">
                <a16:creationId xmlns:a16="http://schemas.microsoft.com/office/drawing/2014/main" id="{D73DA4A0-9BFD-4D35-B820-45113C82D0D9}"/>
              </a:ext>
            </a:extLst>
          </p:cNvPr>
          <p:cNvPicPr>
            <a:picLocks noChangeAspect="1"/>
          </p:cNvPicPr>
          <p:nvPr/>
        </p:nvPicPr>
        <p:blipFill>
          <a:blip r:embed="rId17"/>
          <a:stretch>
            <a:fillRect/>
          </a:stretch>
        </p:blipFill>
        <p:spPr>
          <a:xfrm>
            <a:off x="651359" y="5058273"/>
            <a:ext cx="907222" cy="791706"/>
          </a:xfrm>
          <a:prstGeom prst="rect">
            <a:avLst/>
          </a:prstGeom>
        </p:spPr>
      </p:pic>
      <p:pic>
        <p:nvPicPr>
          <p:cNvPr id="24" name="Picture 5" descr="Text, letter, whiteboard&#10;&#10;Description automatically generated">
            <a:extLst>
              <a:ext uri="{FF2B5EF4-FFF2-40B4-BE49-F238E27FC236}">
                <a16:creationId xmlns:a16="http://schemas.microsoft.com/office/drawing/2014/main" id="{ED36CE80-CF1E-48E5-9564-7EDCDEFAC1C0}"/>
              </a:ext>
            </a:extLst>
          </p:cNvPr>
          <p:cNvPicPr>
            <a:picLocks noChangeAspect="1"/>
          </p:cNvPicPr>
          <p:nvPr/>
        </p:nvPicPr>
        <p:blipFill>
          <a:blip r:embed="rId18">
            <a:grayscl/>
          </a:blip>
          <a:stretch>
            <a:fillRect/>
          </a:stretch>
        </p:blipFill>
        <p:spPr>
          <a:xfrm>
            <a:off x="9028093" y="1035527"/>
            <a:ext cx="3435280" cy="2159062"/>
          </a:xfrm>
          <a:prstGeom prst="rect">
            <a:avLst/>
          </a:prstGeom>
        </p:spPr>
      </p:pic>
      <p:sp>
        <p:nvSpPr>
          <p:cNvPr id="26" name="TextBox 25">
            <a:extLst>
              <a:ext uri="{FF2B5EF4-FFF2-40B4-BE49-F238E27FC236}">
                <a16:creationId xmlns:a16="http://schemas.microsoft.com/office/drawing/2014/main" id="{9E9A6FC6-712A-4060-899E-5E0D0422651D}"/>
              </a:ext>
            </a:extLst>
          </p:cNvPr>
          <p:cNvSpPr txBox="1"/>
          <p:nvPr/>
        </p:nvSpPr>
        <p:spPr>
          <a:xfrm>
            <a:off x="8909999" y="3180412"/>
            <a:ext cx="290437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Acoustics: Table Privacy panel</a:t>
            </a:r>
          </a:p>
        </p:txBody>
      </p:sp>
      <p:cxnSp>
        <p:nvCxnSpPr>
          <p:cNvPr id="36" name="Straight Arrow Connector 35">
            <a:extLst>
              <a:ext uri="{FF2B5EF4-FFF2-40B4-BE49-F238E27FC236}">
                <a16:creationId xmlns:a16="http://schemas.microsoft.com/office/drawing/2014/main" id="{AEBF4F4C-288D-4018-8433-FD563AFE3C13}"/>
              </a:ext>
            </a:extLst>
          </p:cNvPr>
          <p:cNvCxnSpPr>
            <a:cxnSpLocks/>
            <a:stCxn id="58" idx="3"/>
          </p:cNvCxnSpPr>
          <p:nvPr/>
        </p:nvCxnSpPr>
        <p:spPr>
          <a:xfrm flipV="1">
            <a:off x="6975587" y="1511815"/>
            <a:ext cx="4810209" cy="603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0CFFFF5-80D3-4103-9292-B7802DDFF6AE}"/>
              </a:ext>
            </a:extLst>
          </p:cNvPr>
          <p:cNvCxnSpPr>
            <a:cxnSpLocks/>
          </p:cNvCxnSpPr>
          <p:nvPr/>
        </p:nvCxnSpPr>
        <p:spPr>
          <a:xfrm>
            <a:off x="6389885" y="7431888"/>
            <a:ext cx="1382515" cy="39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4BACAD0-BD78-4F4B-85CD-A724D4DEEFB4}"/>
              </a:ext>
            </a:extLst>
          </p:cNvPr>
          <p:cNvCxnSpPr>
            <a:cxnSpLocks/>
          </p:cNvCxnSpPr>
          <p:nvPr/>
        </p:nvCxnSpPr>
        <p:spPr>
          <a:xfrm>
            <a:off x="6298005" y="8447857"/>
            <a:ext cx="1376315" cy="214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E346003-9252-4585-AE5B-4E206C642DC2}"/>
              </a:ext>
            </a:extLst>
          </p:cNvPr>
          <p:cNvCxnSpPr>
            <a:cxnSpLocks/>
          </p:cNvCxnSpPr>
          <p:nvPr/>
        </p:nvCxnSpPr>
        <p:spPr>
          <a:xfrm flipV="1">
            <a:off x="1443251" y="5000127"/>
            <a:ext cx="1367957" cy="4672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4C5EE66-7131-44FD-AE24-24D22060DF2A}"/>
              </a:ext>
            </a:extLst>
          </p:cNvPr>
          <p:cNvCxnSpPr>
            <a:cxnSpLocks/>
          </p:cNvCxnSpPr>
          <p:nvPr/>
        </p:nvCxnSpPr>
        <p:spPr>
          <a:xfrm flipV="1">
            <a:off x="6792993" y="4074101"/>
            <a:ext cx="2740653" cy="271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3105E83-0EB9-4F58-84C9-82FE4E3689C1}"/>
              </a:ext>
            </a:extLst>
          </p:cNvPr>
          <p:cNvCxnSpPr>
            <a:cxnSpLocks/>
          </p:cNvCxnSpPr>
          <p:nvPr/>
        </p:nvCxnSpPr>
        <p:spPr>
          <a:xfrm flipV="1">
            <a:off x="6693198" y="5467416"/>
            <a:ext cx="2687493" cy="24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E4D77DB-B368-498C-95CC-3BE736CCF8E6}"/>
              </a:ext>
            </a:extLst>
          </p:cNvPr>
          <p:cNvSpPr txBox="1"/>
          <p:nvPr/>
        </p:nvSpPr>
        <p:spPr>
          <a:xfrm>
            <a:off x="513613" y="4685365"/>
            <a:ext cx="122627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Glass</a:t>
            </a:r>
          </a:p>
        </p:txBody>
      </p:sp>
      <p:sp>
        <p:nvSpPr>
          <p:cNvPr id="32" name="TextBox 31">
            <a:extLst>
              <a:ext uri="{FF2B5EF4-FFF2-40B4-BE49-F238E27FC236}">
                <a16:creationId xmlns:a16="http://schemas.microsoft.com/office/drawing/2014/main" id="{92EB20EE-5142-4CDA-8965-8963097D9ABA}"/>
              </a:ext>
            </a:extLst>
          </p:cNvPr>
          <p:cNvSpPr txBox="1"/>
          <p:nvPr/>
        </p:nvSpPr>
        <p:spPr>
          <a:xfrm>
            <a:off x="513613" y="5823740"/>
            <a:ext cx="122627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Wood</a:t>
            </a:r>
            <a:endParaRPr lang="en-US" sz="3084" dirty="0"/>
          </a:p>
        </p:txBody>
      </p:sp>
      <p:sp>
        <p:nvSpPr>
          <p:cNvPr id="33" name="TextBox 32">
            <a:extLst>
              <a:ext uri="{FF2B5EF4-FFF2-40B4-BE49-F238E27FC236}">
                <a16:creationId xmlns:a16="http://schemas.microsoft.com/office/drawing/2014/main" id="{FB171A93-80D0-4A44-A8D3-CAB113F8F22C}"/>
              </a:ext>
            </a:extLst>
          </p:cNvPr>
          <p:cNvSpPr txBox="1"/>
          <p:nvPr/>
        </p:nvSpPr>
        <p:spPr>
          <a:xfrm>
            <a:off x="513613" y="9188399"/>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35" name="TextBox 34">
            <a:extLst>
              <a:ext uri="{FF2B5EF4-FFF2-40B4-BE49-F238E27FC236}">
                <a16:creationId xmlns:a16="http://schemas.microsoft.com/office/drawing/2014/main" id="{75EA6ED7-3DD6-4848-8B7C-0A065684958B}"/>
              </a:ext>
            </a:extLst>
          </p:cNvPr>
          <p:cNvSpPr txBox="1"/>
          <p:nvPr/>
        </p:nvSpPr>
        <p:spPr>
          <a:xfrm>
            <a:off x="489949" y="773958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endParaRPr lang="en-US" sz="3084" dirty="0"/>
          </a:p>
        </p:txBody>
      </p:sp>
      <p:sp>
        <p:nvSpPr>
          <p:cNvPr id="47" name="TextBox 46">
            <a:extLst>
              <a:ext uri="{FF2B5EF4-FFF2-40B4-BE49-F238E27FC236}">
                <a16:creationId xmlns:a16="http://schemas.microsoft.com/office/drawing/2014/main" id="{606A9A0A-744D-46C9-BAD2-2DFFFFC13CA8}"/>
              </a:ext>
            </a:extLst>
          </p:cNvPr>
          <p:cNvSpPr txBox="1"/>
          <p:nvPr/>
        </p:nvSpPr>
        <p:spPr>
          <a:xfrm>
            <a:off x="6122305" y="2546906"/>
            <a:ext cx="1828800"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Felt Upholstery</a:t>
            </a:r>
            <a:endParaRPr lang="en-US" sz="3084" dirty="0"/>
          </a:p>
        </p:txBody>
      </p:sp>
      <p:sp>
        <p:nvSpPr>
          <p:cNvPr id="49" name="TextBox 48">
            <a:extLst>
              <a:ext uri="{FF2B5EF4-FFF2-40B4-BE49-F238E27FC236}">
                <a16:creationId xmlns:a16="http://schemas.microsoft.com/office/drawing/2014/main" id="{07848F63-3F7E-45A2-B01C-443721D81515}"/>
              </a:ext>
            </a:extLst>
          </p:cNvPr>
          <p:cNvSpPr txBox="1"/>
          <p:nvPr/>
        </p:nvSpPr>
        <p:spPr>
          <a:xfrm>
            <a:off x="6021075" y="776034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Mesh</a:t>
            </a:r>
            <a:endParaRPr lang="en-US" sz="3084"/>
          </a:p>
        </p:txBody>
      </p:sp>
      <p:sp>
        <p:nvSpPr>
          <p:cNvPr id="51" name="TextBox 50">
            <a:extLst>
              <a:ext uri="{FF2B5EF4-FFF2-40B4-BE49-F238E27FC236}">
                <a16:creationId xmlns:a16="http://schemas.microsoft.com/office/drawing/2014/main" id="{EAD6D76C-498A-4F77-9803-F0D4BB896166}"/>
              </a:ext>
            </a:extLst>
          </p:cNvPr>
          <p:cNvSpPr txBox="1"/>
          <p:nvPr/>
        </p:nvSpPr>
        <p:spPr>
          <a:xfrm>
            <a:off x="6021075" y="893221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53" name="TextBox 52">
            <a:extLst>
              <a:ext uri="{FF2B5EF4-FFF2-40B4-BE49-F238E27FC236}">
                <a16:creationId xmlns:a16="http://schemas.microsoft.com/office/drawing/2014/main" id="{A01243E6-061F-4900-BCC5-623575720FFE}"/>
              </a:ext>
            </a:extLst>
          </p:cNvPr>
          <p:cNvSpPr txBox="1"/>
          <p:nvPr/>
        </p:nvSpPr>
        <p:spPr>
          <a:xfrm>
            <a:off x="6082565" y="461286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55" name="TextBox 54">
            <a:extLst>
              <a:ext uri="{FF2B5EF4-FFF2-40B4-BE49-F238E27FC236}">
                <a16:creationId xmlns:a16="http://schemas.microsoft.com/office/drawing/2014/main" id="{2A8F83A1-5704-460E-861F-1ED6D503AF8A}"/>
              </a:ext>
            </a:extLst>
          </p:cNvPr>
          <p:cNvSpPr txBox="1"/>
          <p:nvPr/>
        </p:nvSpPr>
        <p:spPr>
          <a:xfrm>
            <a:off x="6095266" y="578650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pic>
        <p:nvPicPr>
          <p:cNvPr id="48" name="Picture 47">
            <a:extLst>
              <a:ext uri="{FF2B5EF4-FFF2-40B4-BE49-F238E27FC236}">
                <a16:creationId xmlns:a16="http://schemas.microsoft.com/office/drawing/2014/main" id="{D3127BB7-D5CF-F646-8A98-D9F888FCAE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50" name="TextBox 49">
            <a:extLst>
              <a:ext uri="{FF2B5EF4-FFF2-40B4-BE49-F238E27FC236}">
                <a16:creationId xmlns:a16="http://schemas.microsoft.com/office/drawing/2014/main" id="{C5E63799-E1A2-E349-8627-64CA499FF76E}"/>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52" name="TextBox 51">
            <a:extLst>
              <a:ext uri="{FF2B5EF4-FFF2-40B4-BE49-F238E27FC236}">
                <a16:creationId xmlns:a16="http://schemas.microsoft.com/office/drawing/2014/main" id="{9EF36776-0C03-D744-9387-44148D2A1C79}"/>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54" name="TextBox 53">
            <a:extLst>
              <a:ext uri="{FF2B5EF4-FFF2-40B4-BE49-F238E27FC236}">
                <a16:creationId xmlns:a16="http://schemas.microsoft.com/office/drawing/2014/main" id="{BDB7B20F-C4BB-AF4E-9AF9-84D61632065C}"/>
              </a:ext>
            </a:extLst>
          </p:cNvPr>
          <p:cNvSpPr txBox="1"/>
          <p:nvPr/>
        </p:nvSpPr>
        <p:spPr>
          <a:xfrm>
            <a:off x="14126964" y="9005363"/>
            <a:ext cx="1147482" cy="646331"/>
          </a:xfrm>
          <a:prstGeom prst="rect">
            <a:avLst/>
          </a:prstGeom>
          <a:noFill/>
        </p:spPr>
        <p:txBody>
          <a:bodyPr wrap="square" rtlCol="0">
            <a:spAutoFit/>
          </a:bodyPr>
          <a:lstStyle/>
          <a:p>
            <a:r>
              <a:rPr lang="en-US" sz="3600">
                <a:latin typeface="Avenir Book" panose="02000503020000020003" pitchFamily="2" charset="0"/>
              </a:rPr>
              <a:t>FR.6</a:t>
            </a:r>
          </a:p>
        </p:txBody>
      </p:sp>
      <p:sp>
        <p:nvSpPr>
          <p:cNvPr id="56" name="TextBox 55">
            <a:extLst>
              <a:ext uri="{FF2B5EF4-FFF2-40B4-BE49-F238E27FC236}">
                <a16:creationId xmlns:a16="http://schemas.microsoft.com/office/drawing/2014/main" id="{0CA3534E-C631-064E-9A38-A8F93E0A55CD}"/>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57" name="TextBox 56">
            <a:extLst>
              <a:ext uri="{FF2B5EF4-FFF2-40B4-BE49-F238E27FC236}">
                <a16:creationId xmlns:a16="http://schemas.microsoft.com/office/drawing/2014/main" id="{19B9BFAA-7CAB-8D45-8838-792041A41EB4}"/>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Social Work Lounge </a:t>
            </a:r>
          </a:p>
          <a:p>
            <a:r>
              <a:rPr lang="en-US" sz="1100">
                <a:latin typeface="Avenir Book" panose="02000503020000020003" pitchFamily="2" charset="0"/>
              </a:rPr>
              <a:t>Furniture.</a:t>
            </a:r>
          </a:p>
        </p:txBody>
      </p:sp>
      <p:pic>
        <p:nvPicPr>
          <p:cNvPr id="58" name="Picture 57" descr="Background pattern&#10;&#10;Description automatically generated">
            <a:extLst>
              <a:ext uri="{FF2B5EF4-FFF2-40B4-BE49-F238E27FC236}">
                <a16:creationId xmlns:a16="http://schemas.microsoft.com/office/drawing/2014/main" id="{267ABCD0-3656-DB46-AA85-2C5EAB8E6C6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02092" y="1690005"/>
            <a:ext cx="773495" cy="850106"/>
          </a:xfrm>
          <a:prstGeom prst="rect">
            <a:avLst/>
          </a:prstGeom>
        </p:spPr>
      </p:pic>
    </p:spTree>
    <p:extLst>
      <p:ext uri="{BB962C8B-B14F-4D97-AF65-F5344CB8AC3E}">
        <p14:creationId xmlns:p14="http://schemas.microsoft.com/office/powerpoint/2010/main" val="2603048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91BC77-5448-4107-BB63-2AD0752A1263}"/>
              </a:ext>
            </a:extLst>
          </p:cNvPr>
          <p:cNvSpPr txBox="1"/>
          <p:nvPr/>
        </p:nvSpPr>
        <p:spPr>
          <a:xfrm>
            <a:off x="830288" y="874050"/>
            <a:ext cx="8264285"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Writing Center Finishes </a:t>
            </a:r>
            <a:endParaRPr lang="en-US" sz="3084"/>
          </a:p>
        </p:txBody>
      </p:sp>
      <p:pic>
        <p:nvPicPr>
          <p:cNvPr id="7" name="Picture 7">
            <a:extLst>
              <a:ext uri="{FF2B5EF4-FFF2-40B4-BE49-F238E27FC236}">
                <a16:creationId xmlns:a16="http://schemas.microsoft.com/office/drawing/2014/main" id="{482061BD-9807-4116-B3B1-08FEF01658D2}"/>
              </a:ext>
            </a:extLst>
          </p:cNvPr>
          <p:cNvPicPr>
            <a:picLocks noChangeAspect="1"/>
          </p:cNvPicPr>
          <p:nvPr/>
        </p:nvPicPr>
        <p:blipFill>
          <a:blip r:embed="rId2"/>
          <a:stretch>
            <a:fillRect/>
          </a:stretch>
        </p:blipFill>
        <p:spPr>
          <a:xfrm>
            <a:off x="1275878" y="1901712"/>
            <a:ext cx="4656230" cy="3345689"/>
          </a:xfrm>
          <a:prstGeom prst="rect">
            <a:avLst/>
          </a:prstGeom>
        </p:spPr>
      </p:pic>
      <p:pic>
        <p:nvPicPr>
          <p:cNvPr id="9" name="Picture 11" descr="Shape&#10;&#10;Description automatically generated">
            <a:extLst>
              <a:ext uri="{FF2B5EF4-FFF2-40B4-BE49-F238E27FC236}">
                <a16:creationId xmlns:a16="http://schemas.microsoft.com/office/drawing/2014/main" id="{2AF9E825-FC4F-4384-A0C4-94CFBFAFED2E}"/>
              </a:ext>
            </a:extLst>
          </p:cNvPr>
          <p:cNvPicPr>
            <a:picLocks noChangeAspect="1"/>
          </p:cNvPicPr>
          <p:nvPr/>
        </p:nvPicPr>
        <p:blipFill>
          <a:blip r:embed="rId3"/>
          <a:stretch>
            <a:fillRect/>
          </a:stretch>
        </p:blipFill>
        <p:spPr>
          <a:xfrm>
            <a:off x="1275878" y="5806518"/>
            <a:ext cx="4656230" cy="1026785"/>
          </a:xfrm>
          <a:prstGeom prst="rect">
            <a:avLst/>
          </a:prstGeom>
        </p:spPr>
      </p:pic>
      <p:sp>
        <p:nvSpPr>
          <p:cNvPr id="11" name="TextBox 10">
            <a:extLst>
              <a:ext uri="{FF2B5EF4-FFF2-40B4-BE49-F238E27FC236}">
                <a16:creationId xmlns:a16="http://schemas.microsoft.com/office/drawing/2014/main" id="{FE79827B-E33E-468F-8BF3-2A8EE3C090CD}"/>
              </a:ext>
            </a:extLst>
          </p:cNvPr>
          <p:cNvSpPr txBox="1"/>
          <p:nvPr/>
        </p:nvSpPr>
        <p:spPr>
          <a:xfrm>
            <a:off x="1118644" y="6879927"/>
            <a:ext cx="1996704" cy="353174"/>
          </a:xfrm>
          <a:prstGeom prst="rect">
            <a:avLst/>
          </a:prstGeom>
          <a:noFill/>
        </p:spPr>
        <p:txBody>
          <a:bodyPr wrap="square" lIns="116586" tIns="58293" rIns="116586" bIns="58293" rtlCol="0" anchor="t">
            <a:spAutoFit/>
          </a:bodyPr>
          <a:lstStyle/>
          <a:p>
            <a:r>
              <a:rPr lang="en-US" sz="1530" i="1">
                <a:latin typeface="Avenir Light Oblique"/>
              </a:rPr>
              <a:t>Baseboard</a:t>
            </a:r>
            <a:endParaRPr lang="en-US" sz="3084"/>
          </a:p>
        </p:txBody>
      </p:sp>
      <p:sp>
        <p:nvSpPr>
          <p:cNvPr id="13" name="TextBox 12">
            <a:extLst>
              <a:ext uri="{FF2B5EF4-FFF2-40B4-BE49-F238E27FC236}">
                <a16:creationId xmlns:a16="http://schemas.microsoft.com/office/drawing/2014/main" id="{CF68DCED-42BB-41E6-9C3B-6F4A46BB948F}"/>
              </a:ext>
            </a:extLst>
          </p:cNvPr>
          <p:cNvSpPr txBox="1"/>
          <p:nvPr/>
        </p:nvSpPr>
        <p:spPr>
          <a:xfrm>
            <a:off x="1189112" y="5238445"/>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pic>
        <p:nvPicPr>
          <p:cNvPr id="10" name="Picture 9">
            <a:extLst>
              <a:ext uri="{FF2B5EF4-FFF2-40B4-BE49-F238E27FC236}">
                <a16:creationId xmlns:a16="http://schemas.microsoft.com/office/drawing/2014/main" id="{0D56E453-4ACF-E24F-AF9C-6C6FBC07C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2" name="TextBox 11">
            <a:extLst>
              <a:ext uri="{FF2B5EF4-FFF2-40B4-BE49-F238E27FC236}">
                <a16:creationId xmlns:a16="http://schemas.microsoft.com/office/drawing/2014/main" id="{CCE11134-0558-2C4A-969F-8270A9961673}"/>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6" name="TextBox 15">
            <a:extLst>
              <a:ext uri="{FF2B5EF4-FFF2-40B4-BE49-F238E27FC236}">
                <a16:creationId xmlns:a16="http://schemas.microsoft.com/office/drawing/2014/main" id="{5B7CEAEC-2916-6343-9065-7F61F21FC28D}"/>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7" name="TextBox 16">
            <a:extLst>
              <a:ext uri="{FF2B5EF4-FFF2-40B4-BE49-F238E27FC236}">
                <a16:creationId xmlns:a16="http://schemas.microsoft.com/office/drawing/2014/main" id="{83BF792E-78B9-F84B-82B1-7FC749899B22}"/>
              </a:ext>
            </a:extLst>
          </p:cNvPr>
          <p:cNvSpPr txBox="1"/>
          <p:nvPr/>
        </p:nvSpPr>
        <p:spPr>
          <a:xfrm>
            <a:off x="14227748" y="8996617"/>
            <a:ext cx="1147482" cy="646331"/>
          </a:xfrm>
          <a:prstGeom prst="rect">
            <a:avLst/>
          </a:prstGeom>
          <a:noFill/>
        </p:spPr>
        <p:txBody>
          <a:bodyPr wrap="square" rtlCol="0">
            <a:spAutoFit/>
          </a:bodyPr>
          <a:lstStyle/>
          <a:p>
            <a:r>
              <a:rPr lang="en-US" sz="3600">
                <a:latin typeface="Avenir Book" panose="02000503020000020003" pitchFamily="2" charset="0"/>
              </a:rPr>
              <a:t>F.6</a:t>
            </a:r>
          </a:p>
        </p:txBody>
      </p:sp>
      <p:sp>
        <p:nvSpPr>
          <p:cNvPr id="18" name="TextBox 17">
            <a:extLst>
              <a:ext uri="{FF2B5EF4-FFF2-40B4-BE49-F238E27FC236}">
                <a16:creationId xmlns:a16="http://schemas.microsoft.com/office/drawing/2014/main" id="{7666C8CE-3ABE-6A48-B0E5-8FD08C94BEF5}"/>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19" name="TextBox 18">
            <a:extLst>
              <a:ext uri="{FF2B5EF4-FFF2-40B4-BE49-F238E27FC236}">
                <a16:creationId xmlns:a16="http://schemas.microsoft.com/office/drawing/2014/main" id="{2E48EDDE-03A3-F041-9540-B4A3908E04D7}"/>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Writing Center </a:t>
            </a:r>
          </a:p>
          <a:p>
            <a:r>
              <a:rPr lang="en-US" sz="1100">
                <a:latin typeface="Avenir Book" panose="02000503020000020003" pitchFamily="2" charset="0"/>
              </a:rPr>
              <a:t>Finishes</a:t>
            </a:r>
          </a:p>
        </p:txBody>
      </p:sp>
      <p:pic>
        <p:nvPicPr>
          <p:cNvPr id="20" name="Content Placeholder 3" descr="A picture containing outdoor&#10;&#10;Description automatically generated">
            <a:extLst>
              <a:ext uri="{FF2B5EF4-FFF2-40B4-BE49-F238E27FC236}">
                <a16:creationId xmlns:a16="http://schemas.microsoft.com/office/drawing/2014/main" id="{38A0C0A8-B922-C44C-AF59-F42D98A1E4C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08410" y="7568704"/>
            <a:ext cx="9918724" cy="1441671"/>
          </a:xfrm>
        </p:spPr>
      </p:pic>
      <p:sp>
        <p:nvSpPr>
          <p:cNvPr id="21" name="TextBox 20">
            <a:extLst>
              <a:ext uri="{FF2B5EF4-FFF2-40B4-BE49-F238E27FC236}">
                <a16:creationId xmlns:a16="http://schemas.microsoft.com/office/drawing/2014/main" id="{B4A6CD9E-6643-2948-B154-87D9B37B897F}"/>
              </a:ext>
            </a:extLst>
          </p:cNvPr>
          <p:cNvSpPr txBox="1"/>
          <p:nvPr/>
        </p:nvSpPr>
        <p:spPr>
          <a:xfrm>
            <a:off x="1064916" y="9012022"/>
            <a:ext cx="2237818" cy="353174"/>
          </a:xfrm>
          <a:prstGeom prst="rect">
            <a:avLst/>
          </a:prstGeom>
          <a:noFill/>
        </p:spPr>
        <p:txBody>
          <a:bodyPr wrap="square" lIns="116586" tIns="58293" rIns="116586" bIns="58293" rtlCol="0" anchor="t">
            <a:spAutoFit/>
          </a:bodyPr>
          <a:lstStyle/>
          <a:p>
            <a:r>
              <a:rPr lang="en-US" sz="1530" i="1">
                <a:latin typeface="Avenir Light Oblique"/>
              </a:rPr>
              <a:t>Porcelain Flooring</a:t>
            </a:r>
            <a:endParaRPr lang="en-US" sz="3084"/>
          </a:p>
        </p:txBody>
      </p:sp>
    </p:spTree>
    <p:extLst>
      <p:ext uri="{BB962C8B-B14F-4D97-AF65-F5344CB8AC3E}">
        <p14:creationId xmlns:p14="http://schemas.microsoft.com/office/powerpoint/2010/main" val="1097305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EBDDA8-4FA1-4D5E-8A7F-CE7176F77D20}"/>
              </a:ext>
            </a:extLst>
          </p:cNvPr>
          <p:cNvSpPr txBox="1"/>
          <p:nvPr/>
        </p:nvSpPr>
        <p:spPr>
          <a:xfrm>
            <a:off x="1066578" y="657221"/>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User research </a:t>
            </a:r>
            <a:endParaRPr lang="en-US" sz="3084"/>
          </a:p>
        </p:txBody>
      </p:sp>
      <p:pic>
        <p:nvPicPr>
          <p:cNvPr id="4" name="Picture 3" descr="Text&#10;&#10;Description automatically generated">
            <a:extLst>
              <a:ext uri="{FF2B5EF4-FFF2-40B4-BE49-F238E27FC236}">
                <a16:creationId xmlns:a16="http://schemas.microsoft.com/office/drawing/2014/main" id="{D344D2CC-1C84-D547-8ADB-39CA31622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35" y="2559512"/>
            <a:ext cx="6754411" cy="5966858"/>
          </a:xfrm>
          <a:prstGeom prst="rect">
            <a:avLst/>
          </a:prstGeom>
        </p:spPr>
      </p:pic>
      <p:pic>
        <p:nvPicPr>
          <p:cNvPr id="7" name="Picture 6" descr="Icon&#10;&#10;Description automatically generated">
            <a:extLst>
              <a:ext uri="{FF2B5EF4-FFF2-40B4-BE49-F238E27FC236}">
                <a16:creationId xmlns:a16="http://schemas.microsoft.com/office/drawing/2014/main" id="{58BACFB3-0023-AE4C-9B84-805647BA5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308" y="2821337"/>
            <a:ext cx="5245933" cy="5230750"/>
          </a:xfrm>
          <a:prstGeom prst="rect">
            <a:avLst/>
          </a:prstGeom>
        </p:spPr>
      </p:pic>
      <p:pic>
        <p:nvPicPr>
          <p:cNvPr id="6" name="Picture 5">
            <a:extLst>
              <a:ext uri="{FF2B5EF4-FFF2-40B4-BE49-F238E27FC236}">
                <a16:creationId xmlns:a16="http://schemas.microsoft.com/office/drawing/2014/main" id="{49E064E3-C936-3340-B98B-2F99B5A36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8" name="TextBox 7">
            <a:extLst>
              <a:ext uri="{FF2B5EF4-FFF2-40B4-BE49-F238E27FC236}">
                <a16:creationId xmlns:a16="http://schemas.microsoft.com/office/drawing/2014/main" id="{82B5F7BD-335F-944D-82EC-FC3E0FF71E67}"/>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9" name="TextBox 8">
            <a:extLst>
              <a:ext uri="{FF2B5EF4-FFF2-40B4-BE49-F238E27FC236}">
                <a16:creationId xmlns:a16="http://schemas.microsoft.com/office/drawing/2014/main" id="{D6952D26-C111-BD43-B162-0B9945E6043E}"/>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2" name="TextBox 11">
            <a:extLst>
              <a:ext uri="{FF2B5EF4-FFF2-40B4-BE49-F238E27FC236}">
                <a16:creationId xmlns:a16="http://schemas.microsoft.com/office/drawing/2014/main" id="{EB0347C3-F3E7-2A40-8203-8E525B491ED7}"/>
              </a:ext>
            </a:extLst>
          </p:cNvPr>
          <p:cNvSpPr txBox="1"/>
          <p:nvPr/>
        </p:nvSpPr>
        <p:spPr>
          <a:xfrm>
            <a:off x="13917478" y="6540285"/>
            <a:ext cx="1952786" cy="261610"/>
          </a:xfrm>
          <a:prstGeom prst="rect">
            <a:avLst/>
          </a:prstGeom>
          <a:noFill/>
        </p:spPr>
        <p:txBody>
          <a:bodyPr wrap="square" rtlCol="0">
            <a:spAutoFit/>
          </a:bodyPr>
          <a:lstStyle/>
          <a:p>
            <a:r>
              <a:rPr lang="en-US" sz="1100">
                <a:latin typeface="Avenir Book" panose="02000503020000020003" pitchFamily="2" charset="0"/>
              </a:rPr>
              <a:t>User Experience </a:t>
            </a:r>
          </a:p>
        </p:txBody>
      </p:sp>
      <p:sp>
        <p:nvSpPr>
          <p:cNvPr id="13" name="TextBox 12">
            <a:extLst>
              <a:ext uri="{FF2B5EF4-FFF2-40B4-BE49-F238E27FC236}">
                <a16:creationId xmlns:a16="http://schemas.microsoft.com/office/drawing/2014/main" id="{9317354E-8D51-6049-8B5F-E0F2FA910DF8}"/>
              </a:ext>
            </a:extLst>
          </p:cNvPr>
          <p:cNvSpPr txBox="1"/>
          <p:nvPr/>
        </p:nvSpPr>
        <p:spPr>
          <a:xfrm>
            <a:off x="13917478" y="6730179"/>
            <a:ext cx="1952786" cy="261610"/>
          </a:xfrm>
          <a:prstGeom prst="rect">
            <a:avLst/>
          </a:prstGeom>
          <a:noFill/>
        </p:spPr>
        <p:txBody>
          <a:bodyPr wrap="square" rtlCol="0">
            <a:spAutoFit/>
          </a:bodyPr>
          <a:lstStyle/>
          <a:p>
            <a:r>
              <a:rPr lang="en-US" sz="1100">
                <a:latin typeface="Avenir Book" panose="02000503020000020003" pitchFamily="2" charset="0"/>
              </a:rPr>
              <a:t>Research.</a:t>
            </a:r>
          </a:p>
        </p:txBody>
      </p:sp>
      <p:sp>
        <p:nvSpPr>
          <p:cNvPr id="14" name="TextBox 13">
            <a:extLst>
              <a:ext uri="{FF2B5EF4-FFF2-40B4-BE49-F238E27FC236}">
                <a16:creationId xmlns:a16="http://schemas.microsoft.com/office/drawing/2014/main" id="{BD338A44-F6CB-6046-BFAE-F0DB23671F65}"/>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Research</a:t>
            </a:r>
          </a:p>
        </p:txBody>
      </p:sp>
    </p:spTree>
    <p:extLst>
      <p:ext uri="{BB962C8B-B14F-4D97-AF65-F5344CB8AC3E}">
        <p14:creationId xmlns:p14="http://schemas.microsoft.com/office/powerpoint/2010/main" val="2802351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able, furniture, drop-leaf table, console table&#10;&#10;Description automatically generated">
            <a:extLst>
              <a:ext uri="{FF2B5EF4-FFF2-40B4-BE49-F238E27FC236}">
                <a16:creationId xmlns:a16="http://schemas.microsoft.com/office/drawing/2014/main" id="{16F654D6-5879-1740-9BC0-FBC38546A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039" y="2979405"/>
            <a:ext cx="4673600" cy="3022600"/>
          </a:xfrm>
          <a:prstGeom prst="rect">
            <a:avLst/>
          </a:prstGeom>
        </p:spPr>
      </p:pic>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a:xfrm>
            <a:off x="513036" y="534594"/>
            <a:ext cx="6260861" cy="1484712"/>
          </a:xfrm>
        </p:spPr>
        <p:txBody>
          <a:bodyPr/>
          <a:lstStyle/>
          <a:p>
            <a:r>
              <a:rPr lang="en-US" dirty="0">
                <a:latin typeface="Avenir Next LT Pro Demi"/>
                <a:cs typeface="Calibri Light"/>
              </a:rPr>
              <a:t>Writing Center</a:t>
            </a:r>
          </a:p>
        </p:txBody>
      </p:sp>
      <p:pic>
        <p:nvPicPr>
          <p:cNvPr id="4" name="Picture 3" descr="A picture containing table, furniture, indoor, wooden&#10;&#10;Description automatically generated">
            <a:extLst>
              <a:ext uri="{FF2B5EF4-FFF2-40B4-BE49-F238E27FC236}">
                <a16:creationId xmlns:a16="http://schemas.microsoft.com/office/drawing/2014/main" id="{4032DCE5-204F-4DE4-8654-57B74C550B2E}"/>
              </a:ext>
            </a:extLst>
          </p:cNvPr>
          <p:cNvPicPr>
            <a:picLocks noChangeAspect="1"/>
          </p:cNvPicPr>
          <p:nvPr/>
        </p:nvPicPr>
        <p:blipFill>
          <a:blip r:embed="rId3">
            <a:grayscl/>
          </a:blip>
          <a:stretch>
            <a:fillRect/>
          </a:stretch>
        </p:blipFill>
        <p:spPr>
          <a:xfrm>
            <a:off x="8935389" y="2750206"/>
            <a:ext cx="4414987" cy="2888247"/>
          </a:xfrm>
          <a:prstGeom prst="rect">
            <a:avLst/>
          </a:prstGeom>
        </p:spPr>
      </p:pic>
      <p:pic>
        <p:nvPicPr>
          <p:cNvPr id="3" name="Picture 4">
            <a:extLst>
              <a:ext uri="{FF2B5EF4-FFF2-40B4-BE49-F238E27FC236}">
                <a16:creationId xmlns:a16="http://schemas.microsoft.com/office/drawing/2014/main" id="{F06C30C9-D357-4A0F-AEF5-509CBC8D2670}"/>
              </a:ext>
            </a:extLst>
          </p:cNvPr>
          <p:cNvPicPr>
            <a:picLocks noChangeAspect="1"/>
          </p:cNvPicPr>
          <p:nvPr/>
        </p:nvPicPr>
        <p:blipFill rotWithShape="1">
          <a:blip r:embed="rId4">
            <a:grayscl/>
          </a:blip>
          <a:srcRect l="14594" t="8346" r="14768" b="8337"/>
          <a:stretch/>
        </p:blipFill>
        <p:spPr>
          <a:xfrm>
            <a:off x="11305646" y="6243675"/>
            <a:ext cx="2212379" cy="3161754"/>
          </a:xfrm>
          <a:prstGeom prst="rect">
            <a:avLst/>
          </a:prstGeom>
        </p:spPr>
      </p:pic>
      <p:pic>
        <p:nvPicPr>
          <p:cNvPr id="9" name="Picture 13" descr="A white office chair&#10;&#10;Description automatically generated">
            <a:extLst>
              <a:ext uri="{FF2B5EF4-FFF2-40B4-BE49-F238E27FC236}">
                <a16:creationId xmlns:a16="http://schemas.microsoft.com/office/drawing/2014/main" id="{ACF4F61F-4CEE-4EB0-9D8C-56F3FA04742A}"/>
              </a:ext>
            </a:extLst>
          </p:cNvPr>
          <p:cNvPicPr>
            <a:picLocks noChangeAspect="1"/>
          </p:cNvPicPr>
          <p:nvPr/>
        </p:nvPicPr>
        <p:blipFill>
          <a:blip r:embed="rId5"/>
          <a:stretch>
            <a:fillRect/>
          </a:stretch>
        </p:blipFill>
        <p:spPr>
          <a:xfrm>
            <a:off x="6177151" y="6716688"/>
            <a:ext cx="2102044" cy="2814834"/>
          </a:xfrm>
          <a:prstGeom prst="rect">
            <a:avLst/>
          </a:prstGeom>
        </p:spPr>
      </p:pic>
      <p:pic>
        <p:nvPicPr>
          <p:cNvPr id="10" name="Picture 10">
            <a:extLst>
              <a:ext uri="{FF2B5EF4-FFF2-40B4-BE49-F238E27FC236}">
                <a16:creationId xmlns:a16="http://schemas.microsoft.com/office/drawing/2014/main" id="{3B7DA573-B67A-4D0D-B8FC-E45E7D4FA15B}"/>
              </a:ext>
            </a:extLst>
          </p:cNvPr>
          <p:cNvPicPr>
            <a:picLocks noChangeAspect="1"/>
          </p:cNvPicPr>
          <p:nvPr/>
        </p:nvPicPr>
        <p:blipFill rotWithShape="1">
          <a:blip r:embed="rId6">
            <a:grayscl/>
          </a:blip>
          <a:srcRect l="12838" t="13313" r="10811" b="5904"/>
          <a:stretch/>
        </p:blipFill>
        <p:spPr>
          <a:xfrm>
            <a:off x="2026775" y="6537462"/>
            <a:ext cx="1769404" cy="2624186"/>
          </a:xfrm>
          <a:prstGeom prst="rect">
            <a:avLst/>
          </a:prstGeom>
        </p:spPr>
      </p:pic>
      <p:sp>
        <p:nvSpPr>
          <p:cNvPr id="12" name="TextBox 11">
            <a:extLst>
              <a:ext uri="{FF2B5EF4-FFF2-40B4-BE49-F238E27FC236}">
                <a16:creationId xmlns:a16="http://schemas.microsoft.com/office/drawing/2014/main" id="{D5B7C3A8-9DB0-470A-A337-5F0B5D81B5F7}"/>
              </a:ext>
            </a:extLst>
          </p:cNvPr>
          <p:cNvSpPr txBox="1"/>
          <p:nvPr/>
        </p:nvSpPr>
        <p:spPr>
          <a:xfrm>
            <a:off x="11305646" y="9378991"/>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Task Chair</a:t>
            </a:r>
          </a:p>
        </p:txBody>
      </p:sp>
      <p:sp>
        <p:nvSpPr>
          <p:cNvPr id="14" name="TextBox 13">
            <a:extLst>
              <a:ext uri="{FF2B5EF4-FFF2-40B4-BE49-F238E27FC236}">
                <a16:creationId xmlns:a16="http://schemas.microsoft.com/office/drawing/2014/main" id="{6C6B2AF4-7DD8-4209-944C-4565722335DA}"/>
              </a:ext>
            </a:extLst>
          </p:cNvPr>
          <p:cNvSpPr txBox="1"/>
          <p:nvPr/>
        </p:nvSpPr>
        <p:spPr>
          <a:xfrm>
            <a:off x="6362260" y="9523806"/>
            <a:ext cx="197124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Reception Chair</a:t>
            </a:r>
          </a:p>
        </p:txBody>
      </p:sp>
      <p:sp>
        <p:nvSpPr>
          <p:cNvPr id="16" name="TextBox 15">
            <a:extLst>
              <a:ext uri="{FF2B5EF4-FFF2-40B4-BE49-F238E27FC236}">
                <a16:creationId xmlns:a16="http://schemas.microsoft.com/office/drawing/2014/main" id="{BA3F5B60-77C6-459A-B706-B48CBD9F8925}"/>
              </a:ext>
            </a:extLst>
          </p:cNvPr>
          <p:cNvSpPr txBox="1"/>
          <p:nvPr/>
        </p:nvSpPr>
        <p:spPr>
          <a:xfrm>
            <a:off x="2214353" y="9461228"/>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Side Chair</a:t>
            </a:r>
          </a:p>
        </p:txBody>
      </p:sp>
      <p:sp>
        <p:nvSpPr>
          <p:cNvPr id="17" name="TextBox 16">
            <a:extLst>
              <a:ext uri="{FF2B5EF4-FFF2-40B4-BE49-F238E27FC236}">
                <a16:creationId xmlns:a16="http://schemas.microsoft.com/office/drawing/2014/main" id="{A8F3E17E-62C2-4876-A15B-31C99E0DC4D1}"/>
              </a:ext>
            </a:extLst>
          </p:cNvPr>
          <p:cNvSpPr txBox="1"/>
          <p:nvPr/>
        </p:nvSpPr>
        <p:spPr>
          <a:xfrm>
            <a:off x="3979330" y="5555996"/>
            <a:ext cx="353373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Reception Desk</a:t>
            </a:r>
            <a:endParaRPr lang="en-US" sz="3084" dirty="0"/>
          </a:p>
        </p:txBody>
      </p:sp>
      <p:sp>
        <p:nvSpPr>
          <p:cNvPr id="19" name="TextBox 18">
            <a:extLst>
              <a:ext uri="{FF2B5EF4-FFF2-40B4-BE49-F238E27FC236}">
                <a16:creationId xmlns:a16="http://schemas.microsoft.com/office/drawing/2014/main" id="{F9B9C42F-B596-41E1-8DAB-3AEB51B82202}"/>
              </a:ext>
            </a:extLst>
          </p:cNvPr>
          <p:cNvSpPr txBox="1"/>
          <p:nvPr/>
        </p:nvSpPr>
        <p:spPr>
          <a:xfrm>
            <a:off x="10102551" y="5813346"/>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Power Table</a:t>
            </a:r>
            <a:endParaRPr lang="en-US" sz="3084"/>
          </a:p>
        </p:txBody>
      </p:sp>
      <p:pic>
        <p:nvPicPr>
          <p:cNvPr id="5" name="Picture 5">
            <a:extLst>
              <a:ext uri="{FF2B5EF4-FFF2-40B4-BE49-F238E27FC236}">
                <a16:creationId xmlns:a16="http://schemas.microsoft.com/office/drawing/2014/main" id="{99A78EC7-5F6E-4FC7-849E-DE329FEA4511}"/>
              </a:ext>
            </a:extLst>
          </p:cNvPr>
          <p:cNvPicPr>
            <a:picLocks noChangeAspect="1"/>
          </p:cNvPicPr>
          <p:nvPr/>
        </p:nvPicPr>
        <p:blipFill>
          <a:blip r:embed="rId7"/>
          <a:stretch>
            <a:fillRect/>
          </a:stretch>
        </p:blipFill>
        <p:spPr>
          <a:xfrm>
            <a:off x="197601" y="8223397"/>
            <a:ext cx="1143574" cy="1134185"/>
          </a:xfrm>
          <a:prstGeom prst="rect">
            <a:avLst/>
          </a:prstGeom>
        </p:spPr>
      </p:pic>
      <p:pic>
        <p:nvPicPr>
          <p:cNvPr id="6" name="Picture 7">
            <a:extLst>
              <a:ext uri="{FF2B5EF4-FFF2-40B4-BE49-F238E27FC236}">
                <a16:creationId xmlns:a16="http://schemas.microsoft.com/office/drawing/2014/main" id="{9F1EF827-54A6-40F8-8283-BFDED8EA98D6}"/>
              </a:ext>
            </a:extLst>
          </p:cNvPr>
          <p:cNvPicPr>
            <a:picLocks noChangeAspect="1"/>
          </p:cNvPicPr>
          <p:nvPr/>
        </p:nvPicPr>
        <p:blipFill>
          <a:blip r:embed="rId8"/>
          <a:stretch>
            <a:fillRect/>
          </a:stretch>
        </p:blipFill>
        <p:spPr>
          <a:xfrm>
            <a:off x="199417" y="6813272"/>
            <a:ext cx="1149959" cy="1129927"/>
          </a:xfrm>
          <a:prstGeom prst="rect">
            <a:avLst/>
          </a:prstGeom>
        </p:spPr>
      </p:pic>
      <p:cxnSp>
        <p:nvCxnSpPr>
          <p:cNvPr id="8" name="Straight Arrow Connector 7">
            <a:extLst>
              <a:ext uri="{FF2B5EF4-FFF2-40B4-BE49-F238E27FC236}">
                <a16:creationId xmlns:a16="http://schemas.microsoft.com/office/drawing/2014/main" id="{8A093694-142C-432C-8593-BD8B83F5FB07}"/>
              </a:ext>
            </a:extLst>
          </p:cNvPr>
          <p:cNvCxnSpPr/>
          <p:nvPr/>
        </p:nvCxnSpPr>
        <p:spPr>
          <a:xfrm flipV="1">
            <a:off x="1156552" y="8329455"/>
            <a:ext cx="1039691" cy="3027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B91087A-D0F8-40F3-9492-8A700F56F9C3}"/>
              </a:ext>
            </a:extLst>
          </p:cNvPr>
          <p:cNvCxnSpPr/>
          <p:nvPr/>
        </p:nvCxnSpPr>
        <p:spPr>
          <a:xfrm flipV="1">
            <a:off x="1266729" y="6977297"/>
            <a:ext cx="1149866" cy="342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7" descr="A picture containing text&#10;&#10;Description automatically generated">
            <a:extLst>
              <a:ext uri="{FF2B5EF4-FFF2-40B4-BE49-F238E27FC236}">
                <a16:creationId xmlns:a16="http://schemas.microsoft.com/office/drawing/2014/main" id="{DDF3D7C0-2AE6-4B89-9423-06E2BE3BAA4F}"/>
              </a:ext>
            </a:extLst>
          </p:cNvPr>
          <p:cNvPicPr>
            <a:picLocks noChangeAspect="1"/>
          </p:cNvPicPr>
          <p:nvPr/>
        </p:nvPicPr>
        <p:blipFill rotWithShape="1">
          <a:blip r:embed="rId9"/>
          <a:srcRect t="18930" r="408" b="-1473"/>
          <a:stretch/>
        </p:blipFill>
        <p:spPr>
          <a:xfrm>
            <a:off x="4139232" y="8350803"/>
            <a:ext cx="1082798" cy="1129927"/>
          </a:xfrm>
          <a:prstGeom prst="rect">
            <a:avLst/>
          </a:prstGeom>
        </p:spPr>
      </p:pic>
      <p:pic>
        <p:nvPicPr>
          <p:cNvPr id="21" name="Picture 18" descr="A picture containing text, tiled&#10;&#10;Description automatically generated">
            <a:extLst>
              <a:ext uri="{FF2B5EF4-FFF2-40B4-BE49-F238E27FC236}">
                <a16:creationId xmlns:a16="http://schemas.microsoft.com/office/drawing/2014/main" id="{29A4C960-EDFE-44A9-B57A-696B112D1272}"/>
              </a:ext>
            </a:extLst>
          </p:cNvPr>
          <p:cNvPicPr>
            <a:picLocks noChangeAspect="1"/>
          </p:cNvPicPr>
          <p:nvPr/>
        </p:nvPicPr>
        <p:blipFill>
          <a:blip r:embed="rId10"/>
          <a:stretch>
            <a:fillRect/>
          </a:stretch>
        </p:blipFill>
        <p:spPr>
          <a:xfrm>
            <a:off x="4139232" y="6813272"/>
            <a:ext cx="1082798" cy="1129927"/>
          </a:xfrm>
          <a:prstGeom prst="rect">
            <a:avLst/>
          </a:prstGeom>
        </p:spPr>
      </p:pic>
      <p:cxnSp>
        <p:nvCxnSpPr>
          <p:cNvPr id="22" name="Straight Arrow Connector 21">
            <a:extLst>
              <a:ext uri="{FF2B5EF4-FFF2-40B4-BE49-F238E27FC236}">
                <a16:creationId xmlns:a16="http://schemas.microsoft.com/office/drawing/2014/main" id="{6B8DE7F7-77F9-44E4-BEA5-DF76405BDB57}"/>
              </a:ext>
            </a:extLst>
          </p:cNvPr>
          <p:cNvCxnSpPr>
            <a:cxnSpLocks/>
          </p:cNvCxnSpPr>
          <p:nvPr/>
        </p:nvCxnSpPr>
        <p:spPr>
          <a:xfrm flipV="1">
            <a:off x="4834611" y="7186775"/>
            <a:ext cx="2315333" cy="302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A4D1A6-4019-4B37-AF86-0B28ED997E10}"/>
              </a:ext>
            </a:extLst>
          </p:cNvPr>
          <p:cNvCxnSpPr>
            <a:cxnSpLocks/>
          </p:cNvCxnSpPr>
          <p:nvPr/>
        </p:nvCxnSpPr>
        <p:spPr>
          <a:xfrm>
            <a:off x="4513182" y="8768727"/>
            <a:ext cx="2730076" cy="2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19" descr="A picture containing orange&#10;&#10;Description automatically generated">
            <a:extLst>
              <a:ext uri="{FF2B5EF4-FFF2-40B4-BE49-F238E27FC236}">
                <a16:creationId xmlns:a16="http://schemas.microsoft.com/office/drawing/2014/main" id="{FA92A59C-D8FE-4257-B21D-D65AB39E881E}"/>
              </a:ext>
            </a:extLst>
          </p:cNvPr>
          <p:cNvPicPr>
            <a:picLocks noChangeAspect="1"/>
          </p:cNvPicPr>
          <p:nvPr/>
        </p:nvPicPr>
        <p:blipFill>
          <a:blip r:embed="rId11"/>
          <a:stretch>
            <a:fillRect/>
          </a:stretch>
        </p:blipFill>
        <p:spPr>
          <a:xfrm>
            <a:off x="8937396" y="6894648"/>
            <a:ext cx="1092400" cy="1126845"/>
          </a:xfrm>
          <a:prstGeom prst="rect">
            <a:avLst/>
          </a:prstGeom>
        </p:spPr>
      </p:pic>
      <p:cxnSp>
        <p:nvCxnSpPr>
          <p:cNvPr id="26" name="Straight Arrow Connector 25">
            <a:extLst>
              <a:ext uri="{FF2B5EF4-FFF2-40B4-BE49-F238E27FC236}">
                <a16:creationId xmlns:a16="http://schemas.microsoft.com/office/drawing/2014/main" id="{08E22918-7282-4C8A-B924-8F159F5E9C3A}"/>
              </a:ext>
            </a:extLst>
          </p:cNvPr>
          <p:cNvCxnSpPr>
            <a:cxnSpLocks/>
          </p:cNvCxnSpPr>
          <p:nvPr/>
        </p:nvCxnSpPr>
        <p:spPr>
          <a:xfrm flipV="1">
            <a:off x="9225142" y="7052207"/>
            <a:ext cx="2012495" cy="393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12">
            <a:extLst>
              <a:ext uri="{FF2B5EF4-FFF2-40B4-BE49-F238E27FC236}">
                <a16:creationId xmlns:a16="http://schemas.microsoft.com/office/drawing/2014/main" id="{3DC61895-186F-44BE-94EB-77606684A4D7}"/>
              </a:ext>
            </a:extLst>
          </p:cNvPr>
          <p:cNvPicPr>
            <a:picLocks noChangeAspect="1"/>
          </p:cNvPicPr>
          <p:nvPr/>
        </p:nvPicPr>
        <p:blipFill>
          <a:blip r:embed="rId12"/>
          <a:stretch>
            <a:fillRect/>
          </a:stretch>
        </p:blipFill>
        <p:spPr>
          <a:xfrm>
            <a:off x="197598" y="2756888"/>
            <a:ext cx="1139494" cy="1129926"/>
          </a:xfrm>
          <a:prstGeom prst="rect">
            <a:avLst/>
          </a:prstGeom>
        </p:spPr>
      </p:pic>
      <p:pic>
        <p:nvPicPr>
          <p:cNvPr id="30" name="Picture 14" descr="Shape&#10;&#10;Description automatically generated">
            <a:extLst>
              <a:ext uri="{FF2B5EF4-FFF2-40B4-BE49-F238E27FC236}">
                <a16:creationId xmlns:a16="http://schemas.microsoft.com/office/drawing/2014/main" id="{D58A309C-7D4A-452C-A630-923278DB32D9}"/>
              </a:ext>
            </a:extLst>
          </p:cNvPr>
          <p:cNvPicPr>
            <a:picLocks noChangeAspect="1"/>
          </p:cNvPicPr>
          <p:nvPr/>
        </p:nvPicPr>
        <p:blipFill>
          <a:blip r:embed="rId13"/>
          <a:stretch>
            <a:fillRect/>
          </a:stretch>
        </p:blipFill>
        <p:spPr>
          <a:xfrm>
            <a:off x="197598" y="4375625"/>
            <a:ext cx="1139494" cy="1129925"/>
          </a:xfrm>
          <a:prstGeom prst="rect">
            <a:avLst/>
          </a:prstGeom>
        </p:spPr>
      </p:pic>
      <p:cxnSp>
        <p:nvCxnSpPr>
          <p:cNvPr id="32" name="Straight Arrow Connector 31">
            <a:extLst>
              <a:ext uri="{FF2B5EF4-FFF2-40B4-BE49-F238E27FC236}">
                <a16:creationId xmlns:a16="http://schemas.microsoft.com/office/drawing/2014/main" id="{BA770C6E-5653-4CBF-83E3-B3584584E800}"/>
              </a:ext>
            </a:extLst>
          </p:cNvPr>
          <p:cNvCxnSpPr>
            <a:cxnSpLocks/>
          </p:cNvCxnSpPr>
          <p:nvPr/>
        </p:nvCxnSpPr>
        <p:spPr>
          <a:xfrm>
            <a:off x="1155259" y="3447221"/>
            <a:ext cx="3065347" cy="1262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7043224-D223-4AB3-A2C2-3FDB1AAE27C4}"/>
              </a:ext>
            </a:extLst>
          </p:cNvPr>
          <p:cNvCxnSpPr>
            <a:cxnSpLocks/>
          </p:cNvCxnSpPr>
          <p:nvPr/>
        </p:nvCxnSpPr>
        <p:spPr>
          <a:xfrm flipV="1">
            <a:off x="685275" y="4325084"/>
            <a:ext cx="3255969" cy="676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0">
            <a:extLst>
              <a:ext uri="{FF2B5EF4-FFF2-40B4-BE49-F238E27FC236}">
                <a16:creationId xmlns:a16="http://schemas.microsoft.com/office/drawing/2014/main" id="{B4486DC4-031D-4B2C-9CE8-3BB5C26798E3}"/>
              </a:ext>
            </a:extLst>
          </p:cNvPr>
          <p:cNvPicPr>
            <a:picLocks noChangeAspect="1"/>
          </p:cNvPicPr>
          <p:nvPr/>
        </p:nvPicPr>
        <p:blipFill>
          <a:blip r:embed="rId14"/>
          <a:stretch>
            <a:fillRect/>
          </a:stretch>
        </p:blipFill>
        <p:spPr>
          <a:xfrm>
            <a:off x="7282713" y="2756888"/>
            <a:ext cx="1139494" cy="1129926"/>
          </a:xfrm>
          <a:prstGeom prst="rect">
            <a:avLst/>
          </a:prstGeom>
        </p:spPr>
      </p:pic>
      <p:pic>
        <p:nvPicPr>
          <p:cNvPr id="20" name="Picture 12" descr="Shape&#10;&#10;Description automatically generated">
            <a:extLst>
              <a:ext uri="{FF2B5EF4-FFF2-40B4-BE49-F238E27FC236}">
                <a16:creationId xmlns:a16="http://schemas.microsoft.com/office/drawing/2014/main" id="{06F23D2D-9286-401D-820C-6E4CB40ED218}"/>
              </a:ext>
            </a:extLst>
          </p:cNvPr>
          <p:cNvPicPr>
            <a:picLocks noChangeAspect="1"/>
          </p:cNvPicPr>
          <p:nvPr/>
        </p:nvPicPr>
        <p:blipFill>
          <a:blip r:embed="rId15"/>
          <a:stretch>
            <a:fillRect/>
          </a:stretch>
        </p:blipFill>
        <p:spPr>
          <a:xfrm>
            <a:off x="7282713" y="4375625"/>
            <a:ext cx="1139494" cy="1087536"/>
          </a:xfrm>
          <a:prstGeom prst="rect">
            <a:avLst/>
          </a:prstGeom>
        </p:spPr>
      </p:pic>
      <p:cxnSp>
        <p:nvCxnSpPr>
          <p:cNvPr id="36" name="Straight Arrow Connector 35">
            <a:extLst>
              <a:ext uri="{FF2B5EF4-FFF2-40B4-BE49-F238E27FC236}">
                <a16:creationId xmlns:a16="http://schemas.microsoft.com/office/drawing/2014/main" id="{414EA02A-7E42-45FC-9BC0-D74878233843}"/>
              </a:ext>
            </a:extLst>
          </p:cNvPr>
          <p:cNvCxnSpPr>
            <a:cxnSpLocks/>
          </p:cNvCxnSpPr>
          <p:nvPr/>
        </p:nvCxnSpPr>
        <p:spPr>
          <a:xfrm flipV="1">
            <a:off x="8059985" y="4490705"/>
            <a:ext cx="2252096" cy="96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21FAC89-1111-424C-9B30-439BF58BD0FB}"/>
              </a:ext>
            </a:extLst>
          </p:cNvPr>
          <p:cNvCxnSpPr>
            <a:cxnSpLocks/>
          </p:cNvCxnSpPr>
          <p:nvPr/>
        </p:nvCxnSpPr>
        <p:spPr>
          <a:xfrm flipV="1">
            <a:off x="8059985" y="3406734"/>
            <a:ext cx="1390020" cy="309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F1F6F0A-6EE1-4CD8-8979-1290B0722794}"/>
              </a:ext>
            </a:extLst>
          </p:cNvPr>
          <p:cNvSpPr txBox="1"/>
          <p:nvPr/>
        </p:nvSpPr>
        <p:spPr>
          <a:xfrm>
            <a:off x="95972" y="3841156"/>
            <a:ext cx="1927971"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Wood  Laminate</a:t>
            </a:r>
            <a:endParaRPr lang="en-US" sz="3084" dirty="0"/>
          </a:p>
        </p:txBody>
      </p:sp>
      <p:sp>
        <p:nvSpPr>
          <p:cNvPr id="27" name="TextBox 26">
            <a:extLst>
              <a:ext uri="{FF2B5EF4-FFF2-40B4-BE49-F238E27FC236}">
                <a16:creationId xmlns:a16="http://schemas.microsoft.com/office/drawing/2014/main" id="{3B0E3149-D725-44C5-8251-C321E044CB4E}"/>
              </a:ext>
            </a:extLst>
          </p:cNvPr>
          <p:cNvSpPr txBox="1"/>
          <p:nvPr/>
        </p:nvSpPr>
        <p:spPr>
          <a:xfrm>
            <a:off x="82151" y="5497125"/>
            <a:ext cx="120624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p>
        </p:txBody>
      </p:sp>
      <p:sp>
        <p:nvSpPr>
          <p:cNvPr id="33" name="TextBox 32">
            <a:extLst>
              <a:ext uri="{FF2B5EF4-FFF2-40B4-BE49-F238E27FC236}">
                <a16:creationId xmlns:a16="http://schemas.microsoft.com/office/drawing/2014/main" id="{923A03EF-2BDE-4ED6-A94C-A2F5DA221F68}"/>
              </a:ext>
            </a:extLst>
          </p:cNvPr>
          <p:cNvSpPr txBox="1"/>
          <p:nvPr/>
        </p:nvSpPr>
        <p:spPr>
          <a:xfrm>
            <a:off x="121592" y="7885302"/>
            <a:ext cx="1206248" cy="588623"/>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 </a:t>
            </a:r>
            <a:endParaRPr lang="en-US" sz="3084"/>
          </a:p>
        </p:txBody>
      </p:sp>
      <p:sp>
        <p:nvSpPr>
          <p:cNvPr id="41" name="TextBox 40">
            <a:extLst>
              <a:ext uri="{FF2B5EF4-FFF2-40B4-BE49-F238E27FC236}">
                <a16:creationId xmlns:a16="http://schemas.microsoft.com/office/drawing/2014/main" id="{8ED57732-A6CE-42B9-98CB-58E8044EB946}"/>
              </a:ext>
            </a:extLst>
          </p:cNvPr>
          <p:cNvSpPr txBox="1"/>
          <p:nvPr/>
        </p:nvSpPr>
        <p:spPr>
          <a:xfrm>
            <a:off x="130844" y="9365759"/>
            <a:ext cx="120624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a:t>
            </a:r>
            <a:endParaRPr lang="en-US" sz="3084"/>
          </a:p>
        </p:txBody>
      </p:sp>
      <p:sp>
        <p:nvSpPr>
          <p:cNvPr id="43" name="TextBox 42">
            <a:extLst>
              <a:ext uri="{FF2B5EF4-FFF2-40B4-BE49-F238E27FC236}">
                <a16:creationId xmlns:a16="http://schemas.microsoft.com/office/drawing/2014/main" id="{1CF3DFDB-4383-42BE-8E74-A7D7F113DC06}"/>
              </a:ext>
            </a:extLst>
          </p:cNvPr>
          <p:cNvSpPr txBox="1"/>
          <p:nvPr/>
        </p:nvSpPr>
        <p:spPr>
          <a:xfrm>
            <a:off x="4041966" y="7911042"/>
            <a:ext cx="120624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Mesh</a:t>
            </a:r>
            <a:endParaRPr lang="en-US" sz="3084" dirty="0"/>
          </a:p>
        </p:txBody>
      </p:sp>
      <p:sp>
        <p:nvSpPr>
          <p:cNvPr id="44" name="TextBox 43">
            <a:extLst>
              <a:ext uri="{FF2B5EF4-FFF2-40B4-BE49-F238E27FC236}">
                <a16:creationId xmlns:a16="http://schemas.microsoft.com/office/drawing/2014/main" id="{17992399-D991-4BCC-BA99-CB774A426953}"/>
              </a:ext>
            </a:extLst>
          </p:cNvPr>
          <p:cNvSpPr txBox="1"/>
          <p:nvPr/>
        </p:nvSpPr>
        <p:spPr>
          <a:xfrm>
            <a:off x="4015782" y="9406144"/>
            <a:ext cx="120624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p>
        </p:txBody>
      </p:sp>
      <p:sp>
        <p:nvSpPr>
          <p:cNvPr id="45" name="TextBox 44">
            <a:extLst>
              <a:ext uri="{FF2B5EF4-FFF2-40B4-BE49-F238E27FC236}">
                <a16:creationId xmlns:a16="http://schemas.microsoft.com/office/drawing/2014/main" id="{C2666049-BE64-44F8-A88C-FF76B2ED8FF8}"/>
              </a:ext>
            </a:extLst>
          </p:cNvPr>
          <p:cNvSpPr txBox="1"/>
          <p:nvPr/>
        </p:nvSpPr>
        <p:spPr>
          <a:xfrm>
            <a:off x="8792866" y="7992224"/>
            <a:ext cx="120624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Plastic</a:t>
            </a:r>
            <a:endParaRPr lang="en-US" sz="3084" dirty="0"/>
          </a:p>
        </p:txBody>
      </p:sp>
      <p:sp>
        <p:nvSpPr>
          <p:cNvPr id="47" name="TextBox 46">
            <a:extLst>
              <a:ext uri="{FF2B5EF4-FFF2-40B4-BE49-F238E27FC236}">
                <a16:creationId xmlns:a16="http://schemas.microsoft.com/office/drawing/2014/main" id="{C2BF2B9C-5C4C-4C8D-ACA9-48566E698FF7}"/>
              </a:ext>
            </a:extLst>
          </p:cNvPr>
          <p:cNvSpPr txBox="1"/>
          <p:nvPr/>
        </p:nvSpPr>
        <p:spPr>
          <a:xfrm>
            <a:off x="7187082" y="388789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49" name="TextBox 48">
            <a:extLst>
              <a:ext uri="{FF2B5EF4-FFF2-40B4-BE49-F238E27FC236}">
                <a16:creationId xmlns:a16="http://schemas.microsoft.com/office/drawing/2014/main" id="{34448373-75C3-4757-85AB-B732AF722A69}"/>
              </a:ext>
            </a:extLst>
          </p:cNvPr>
          <p:cNvSpPr txBox="1"/>
          <p:nvPr/>
        </p:nvSpPr>
        <p:spPr>
          <a:xfrm>
            <a:off x="7149944" y="542582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pic>
        <p:nvPicPr>
          <p:cNvPr id="42" name="Picture 41">
            <a:extLst>
              <a:ext uri="{FF2B5EF4-FFF2-40B4-BE49-F238E27FC236}">
                <a16:creationId xmlns:a16="http://schemas.microsoft.com/office/drawing/2014/main" id="{464C5AB7-C595-AC4A-B3E3-EDE90558E3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46" name="TextBox 45">
            <a:extLst>
              <a:ext uri="{FF2B5EF4-FFF2-40B4-BE49-F238E27FC236}">
                <a16:creationId xmlns:a16="http://schemas.microsoft.com/office/drawing/2014/main" id="{4F6F5B8A-936B-1A4C-8132-C98FE8DA810B}"/>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48" name="TextBox 47">
            <a:extLst>
              <a:ext uri="{FF2B5EF4-FFF2-40B4-BE49-F238E27FC236}">
                <a16:creationId xmlns:a16="http://schemas.microsoft.com/office/drawing/2014/main" id="{60EF5009-6CC1-F049-BEB9-A274CC1866C8}"/>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50" name="TextBox 49">
            <a:extLst>
              <a:ext uri="{FF2B5EF4-FFF2-40B4-BE49-F238E27FC236}">
                <a16:creationId xmlns:a16="http://schemas.microsoft.com/office/drawing/2014/main" id="{9DA0BFF3-268D-864E-9D45-1D295EE56309}"/>
              </a:ext>
            </a:extLst>
          </p:cNvPr>
          <p:cNvSpPr txBox="1"/>
          <p:nvPr/>
        </p:nvSpPr>
        <p:spPr>
          <a:xfrm>
            <a:off x="14117444" y="9034416"/>
            <a:ext cx="1147482" cy="646331"/>
          </a:xfrm>
          <a:prstGeom prst="rect">
            <a:avLst/>
          </a:prstGeom>
          <a:noFill/>
        </p:spPr>
        <p:txBody>
          <a:bodyPr wrap="square" rtlCol="0">
            <a:spAutoFit/>
          </a:bodyPr>
          <a:lstStyle/>
          <a:p>
            <a:r>
              <a:rPr lang="en-US" sz="3600">
                <a:latin typeface="Avenir Book" panose="02000503020000020003" pitchFamily="2" charset="0"/>
              </a:rPr>
              <a:t>FR.7</a:t>
            </a:r>
          </a:p>
        </p:txBody>
      </p:sp>
      <p:sp>
        <p:nvSpPr>
          <p:cNvPr id="51" name="TextBox 50">
            <a:extLst>
              <a:ext uri="{FF2B5EF4-FFF2-40B4-BE49-F238E27FC236}">
                <a16:creationId xmlns:a16="http://schemas.microsoft.com/office/drawing/2014/main" id="{7C78DEB3-E2A5-194F-B332-FD6285E8610B}"/>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52" name="TextBox 51">
            <a:extLst>
              <a:ext uri="{FF2B5EF4-FFF2-40B4-BE49-F238E27FC236}">
                <a16:creationId xmlns:a16="http://schemas.microsoft.com/office/drawing/2014/main" id="{CE4F67FC-8315-1842-9DCB-447CBCB31EE9}"/>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Writing center </a:t>
            </a:r>
          </a:p>
          <a:p>
            <a:r>
              <a:rPr lang="en-US" sz="1100">
                <a:latin typeface="Avenir Book" panose="02000503020000020003" pitchFamily="2" charset="0"/>
              </a:rPr>
              <a:t>furniture</a:t>
            </a:r>
          </a:p>
        </p:txBody>
      </p:sp>
    </p:spTree>
    <p:extLst>
      <p:ext uri="{BB962C8B-B14F-4D97-AF65-F5344CB8AC3E}">
        <p14:creationId xmlns:p14="http://schemas.microsoft.com/office/powerpoint/2010/main" val="262028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394AFB-C70F-46BB-9DFE-5216E5DB41C3}"/>
              </a:ext>
            </a:extLst>
          </p:cNvPr>
          <p:cNvSpPr txBox="1"/>
          <p:nvPr/>
        </p:nvSpPr>
        <p:spPr>
          <a:xfrm>
            <a:off x="1066578" y="1291217"/>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Office Finishes </a:t>
            </a:r>
            <a:endParaRPr lang="en-US" sz="3084"/>
          </a:p>
        </p:txBody>
      </p:sp>
      <p:pic>
        <p:nvPicPr>
          <p:cNvPr id="6" name="Picture 6" descr="Background pattern&#10;&#10;Description automatically generated">
            <a:extLst>
              <a:ext uri="{FF2B5EF4-FFF2-40B4-BE49-F238E27FC236}">
                <a16:creationId xmlns:a16="http://schemas.microsoft.com/office/drawing/2014/main" id="{62E21DFC-2C30-4359-9BCE-AD0FFC13BB47}"/>
              </a:ext>
            </a:extLst>
          </p:cNvPr>
          <p:cNvPicPr>
            <a:picLocks noChangeAspect="1"/>
          </p:cNvPicPr>
          <p:nvPr/>
        </p:nvPicPr>
        <p:blipFill>
          <a:blip r:embed="rId2"/>
          <a:stretch>
            <a:fillRect/>
          </a:stretch>
        </p:blipFill>
        <p:spPr>
          <a:xfrm>
            <a:off x="1218518" y="6138684"/>
            <a:ext cx="2853308" cy="1582139"/>
          </a:xfrm>
          <a:prstGeom prst="rect">
            <a:avLst/>
          </a:prstGeom>
        </p:spPr>
      </p:pic>
      <p:pic>
        <p:nvPicPr>
          <p:cNvPr id="7" name="Picture 7" descr="Background pattern&#10;&#10;Description automatically generated">
            <a:extLst>
              <a:ext uri="{FF2B5EF4-FFF2-40B4-BE49-F238E27FC236}">
                <a16:creationId xmlns:a16="http://schemas.microsoft.com/office/drawing/2014/main" id="{B79841B2-9C77-4C00-92E2-DF523F4385DD}"/>
              </a:ext>
            </a:extLst>
          </p:cNvPr>
          <p:cNvPicPr>
            <a:picLocks noChangeAspect="1"/>
          </p:cNvPicPr>
          <p:nvPr/>
        </p:nvPicPr>
        <p:blipFill>
          <a:blip r:embed="rId3"/>
          <a:stretch>
            <a:fillRect/>
          </a:stretch>
        </p:blipFill>
        <p:spPr>
          <a:xfrm>
            <a:off x="1209388" y="4286443"/>
            <a:ext cx="2864477" cy="1379139"/>
          </a:xfrm>
          <a:prstGeom prst="rect">
            <a:avLst/>
          </a:prstGeom>
        </p:spPr>
      </p:pic>
      <p:pic>
        <p:nvPicPr>
          <p:cNvPr id="8" name="Picture 8" descr="Shape&#10;&#10;Description automatically generated">
            <a:extLst>
              <a:ext uri="{FF2B5EF4-FFF2-40B4-BE49-F238E27FC236}">
                <a16:creationId xmlns:a16="http://schemas.microsoft.com/office/drawing/2014/main" id="{7B5ACCE5-5C58-4D24-A115-A69ECC1A62D0}"/>
              </a:ext>
            </a:extLst>
          </p:cNvPr>
          <p:cNvPicPr>
            <a:picLocks noChangeAspect="1"/>
          </p:cNvPicPr>
          <p:nvPr/>
        </p:nvPicPr>
        <p:blipFill>
          <a:blip r:embed="rId4"/>
          <a:stretch>
            <a:fillRect/>
          </a:stretch>
        </p:blipFill>
        <p:spPr>
          <a:xfrm>
            <a:off x="1214792" y="2554939"/>
            <a:ext cx="2846570" cy="1381445"/>
          </a:xfrm>
          <a:prstGeom prst="rect">
            <a:avLst/>
          </a:prstGeom>
        </p:spPr>
      </p:pic>
      <p:pic>
        <p:nvPicPr>
          <p:cNvPr id="10" name="Picture 11" descr="Shape&#10;&#10;Description automatically generated">
            <a:extLst>
              <a:ext uri="{FF2B5EF4-FFF2-40B4-BE49-F238E27FC236}">
                <a16:creationId xmlns:a16="http://schemas.microsoft.com/office/drawing/2014/main" id="{E31A1446-3EA8-434F-910C-183A0B68B83F}"/>
              </a:ext>
            </a:extLst>
          </p:cNvPr>
          <p:cNvPicPr>
            <a:picLocks noChangeAspect="1"/>
          </p:cNvPicPr>
          <p:nvPr/>
        </p:nvPicPr>
        <p:blipFill>
          <a:blip r:embed="rId5"/>
          <a:stretch>
            <a:fillRect/>
          </a:stretch>
        </p:blipFill>
        <p:spPr>
          <a:xfrm>
            <a:off x="4456653" y="7018228"/>
            <a:ext cx="2853131" cy="660229"/>
          </a:xfrm>
          <a:prstGeom prst="rect">
            <a:avLst/>
          </a:prstGeom>
        </p:spPr>
      </p:pic>
      <p:pic>
        <p:nvPicPr>
          <p:cNvPr id="12" name="Content Placeholder 3" descr="A picture containing outdoor&#10;&#10;Description automatically generated">
            <a:extLst>
              <a:ext uri="{FF2B5EF4-FFF2-40B4-BE49-F238E27FC236}">
                <a16:creationId xmlns:a16="http://schemas.microsoft.com/office/drawing/2014/main" id="{6B178F67-DE35-4E1F-97C4-D50078B3427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08410" y="8123692"/>
            <a:ext cx="6100396" cy="886683"/>
          </a:xfrm>
        </p:spPr>
      </p:pic>
      <p:sp>
        <p:nvSpPr>
          <p:cNvPr id="14" name="TextBox 13">
            <a:extLst>
              <a:ext uri="{FF2B5EF4-FFF2-40B4-BE49-F238E27FC236}">
                <a16:creationId xmlns:a16="http://schemas.microsoft.com/office/drawing/2014/main" id="{D3B8E72E-14EF-4444-9012-855F5BCED286}"/>
              </a:ext>
            </a:extLst>
          </p:cNvPr>
          <p:cNvSpPr txBox="1"/>
          <p:nvPr/>
        </p:nvSpPr>
        <p:spPr>
          <a:xfrm>
            <a:off x="1107462" y="3927341"/>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sp>
        <p:nvSpPr>
          <p:cNvPr id="15" name="TextBox 14">
            <a:extLst>
              <a:ext uri="{FF2B5EF4-FFF2-40B4-BE49-F238E27FC236}">
                <a16:creationId xmlns:a16="http://schemas.microsoft.com/office/drawing/2014/main" id="{FB7890E0-7D08-45D6-B6E1-2D030CB5C456}"/>
              </a:ext>
            </a:extLst>
          </p:cNvPr>
          <p:cNvSpPr txBox="1"/>
          <p:nvPr/>
        </p:nvSpPr>
        <p:spPr>
          <a:xfrm>
            <a:off x="1150015" y="5650602"/>
            <a:ext cx="2237818" cy="353174"/>
          </a:xfrm>
          <a:prstGeom prst="rect">
            <a:avLst/>
          </a:prstGeom>
          <a:noFill/>
        </p:spPr>
        <p:txBody>
          <a:bodyPr wrap="square" lIns="116586" tIns="58293" rIns="116586" bIns="58293" rtlCol="0" anchor="t">
            <a:spAutoFit/>
          </a:bodyPr>
          <a:lstStyle/>
          <a:p>
            <a:r>
              <a:rPr lang="en-US" sz="1530" i="1">
                <a:latin typeface="Avenir Light Oblique"/>
              </a:rPr>
              <a:t>Terrazzo Countertops</a:t>
            </a:r>
            <a:endParaRPr lang="en-US" sz="3084"/>
          </a:p>
        </p:txBody>
      </p:sp>
      <p:sp>
        <p:nvSpPr>
          <p:cNvPr id="16" name="TextBox 15">
            <a:extLst>
              <a:ext uri="{FF2B5EF4-FFF2-40B4-BE49-F238E27FC236}">
                <a16:creationId xmlns:a16="http://schemas.microsoft.com/office/drawing/2014/main" id="{9A3ED6D1-FD6B-45D3-8F69-233F77D85949}"/>
              </a:ext>
            </a:extLst>
          </p:cNvPr>
          <p:cNvSpPr txBox="1"/>
          <p:nvPr/>
        </p:nvSpPr>
        <p:spPr>
          <a:xfrm>
            <a:off x="1150015" y="7721351"/>
            <a:ext cx="2237818" cy="353174"/>
          </a:xfrm>
          <a:prstGeom prst="rect">
            <a:avLst/>
          </a:prstGeom>
          <a:noFill/>
        </p:spPr>
        <p:txBody>
          <a:bodyPr wrap="square" lIns="116586" tIns="58293" rIns="116586" bIns="58293" rtlCol="0" anchor="t">
            <a:spAutoFit/>
          </a:bodyPr>
          <a:lstStyle/>
          <a:p>
            <a:r>
              <a:rPr lang="en-US" sz="1530" i="1">
                <a:latin typeface="Avenir Light Oblique"/>
              </a:rPr>
              <a:t>Cabinetry</a:t>
            </a:r>
            <a:endParaRPr lang="en-US" sz="3084"/>
          </a:p>
        </p:txBody>
      </p:sp>
      <p:sp>
        <p:nvSpPr>
          <p:cNvPr id="17" name="TextBox 16">
            <a:extLst>
              <a:ext uri="{FF2B5EF4-FFF2-40B4-BE49-F238E27FC236}">
                <a16:creationId xmlns:a16="http://schemas.microsoft.com/office/drawing/2014/main" id="{8A796D34-CB8D-43E9-9E2C-1C63504A9E48}"/>
              </a:ext>
            </a:extLst>
          </p:cNvPr>
          <p:cNvSpPr txBox="1"/>
          <p:nvPr/>
        </p:nvSpPr>
        <p:spPr>
          <a:xfrm>
            <a:off x="4355420" y="7678800"/>
            <a:ext cx="2237818" cy="353174"/>
          </a:xfrm>
          <a:prstGeom prst="rect">
            <a:avLst/>
          </a:prstGeom>
          <a:noFill/>
        </p:spPr>
        <p:txBody>
          <a:bodyPr wrap="square" lIns="116586" tIns="58293" rIns="116586" bIns="58293" rtlCol="0" anchor="t">
            <a:spAutoFit/>
          </a:bodyPr>
          <a:lstStyle/>
          <a:p>
            <a:r>
              <a:rPr lang="en-US" sz="1530" i="1">
                <a:latin typeface="Avenir Light Oblique"/>
              </a:rPr>
              <a:t>Baseboard</a:t>
            </a:r>
            <a:endParaRPr lang="en-US" sz="3084"/>
          </a:p>
        </p:txBody>
      </p:sp>
      <p:sp>
        <p:nvSpPr>
          <p:cNvPr id="18" name="TextBox 17">
            <a:extLst>
              <a:ext uri="{FF2B5EF4-FFF2-40B4-BE49-F238E27FC236}">
                <a16:creationId xmlns:a16="http://schemas.microsoft.com/office/drawing/2014/main" id="{23FC7056-8F19-4311-BB31-863EE227E882}"/>
              </a:ext>
            </a:extLst>
          </p:cNvPr>
          <p:cNvSpPr txBox="1"/>
          <p:nvPr/>
        </p:nvSpPr>
        <p:spPr>
          <a:xfrm>
            <a:off x="1064916" y="9012022"/>
            <a:ext cx="2237818" cy="353174"/>
          </a:xfrm>
          <a:prstGeom prst="rect">
            <a:avLst/>
          </a:prstGeom>
          <a:noFill/>
        </p:spPr>
        <p:txBody>
          <a:bodyPr wrap="square" lIns="116586" tIns="58293" rIns="116586" bIns="58293" rtlCol="0" anchor="t">
            <a:spAutoFit/>
          </a:bodyPr>
          <a:lstStyle/>
          <a:p>
            <a:r>
              <a:rPr lang="en-US" sz="1530" i="1">
                <a:latin typeface="Avenir Light Oblique"/>
              </a:rPr>
              <a:t>Porcelain Flooring</a:t>
            </a:r>
            <a:endParaRPr lang="en-US" sz="3084"/>
          </a:p>
        </p:txBody>
      </p:sp>
      <p:pic>
        <p:nvPicPr>
          <p:cNvPr id="13" name="Picture 12">
            <a:extLst>
              <a:ext uri="{FF2B5EF4-FFF2-40B4-BE49-F238E27FC236}">
                <a16:creationId xmlns:a16="http://schemas.microsoft.com/office/drawing/2014/main" id="{3E325EDE-134F-3544-AA9A-1DD1BF99E3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9" name="TextBox 18">
            <a:extLst>
              <a:ext uri="{FF2B5EF4-FFF2-40B4-BE49-F238E27FC236}">
                <a16:creationId xmlns:a16="http://schemas.microsoft.com/office/drawing/2014/main" id="{63C57A6F-2949-9947-9FA4-49C9462653FE}"/>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20" name="TextBox 19">
            <a:extLst>
              <a:ext uri="{FF2B5EF4-FFF2-40B4-BE49-F238E27FC236}">
                <a16:creationId xmlns:a16="http://schemas.microsoft.com/office/drawing/2014/main" id="{5CDF4A5A-97FD-D74A-B44E-73E8C8042F18}"/>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1" name="TextBox 20">
            <a:extLst>
              <a:ext uri="{FF2B5EF4-FFF2-40B4-BE49-F238E27FC236}">
                <a16:creationId xmlns:a16="http://schemas.microsoft.com/office/drawing/2014/main" id="{8F609E21-000C-714A-9D4F-D33A7279E036}"/>
              </a:ext>
            </a:extLst>
          </p:cNvPr>
          <p:cNvSpPr txBox="1"/>
          <p:nvPr/>
        </p:nvSpPr>
        <p:spPr>
          <a:xfrm>
            <a:off x="14297169" y="9010375"/>
            <a:ext cx="837550" cy="646331"/>
          </a:xfrm>
          <a:prstGeom prst="rect">
            <a:avLst/>
          </a:prstGeom>
          <a:noFill/>
        </p:spPr>
        <p:txBody>
          <a:bodyPr wrap="square" rtlCol="0">
            <a:spAutoFit/>
          </a:bodyPr>
          <a:lstStyle/>
          <a:p>
            <a:r>
              <a:rPr lang="en-US" sz="3600">
                <a:latin typeface="Avenir Book" panose="02000503020000020003" pitchFamily="2" charset="0"/>
              </a:rPr>
              <a:t>F.7</a:t>
            </a:r>
          </a:p>
        </p:txBody>
      </p:sp>
      <p:sp>
        <p:nvSpPr>
          <p:cNvPr id="22" name="TextBox 21">
            <a:extLst>
              <a:ext uri="{FF2B5EF4-FFF2-40B4-BE49-F238E27FC236}">
                <a16:creationId xmlns:a16="http://schemas.microsoft.com/office/drawing/2014/main" id="{A07AA7E8-0D1C-2346-9A61-135209AE945B}"/>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23" name="TextBox 22">
            <a:extLst>
              <a:ext uri="{FF2B5EF4-FFF2-40B4-BE49-F238E27FC236}">
                <a16:creationId xmlns:a16="http://schemas.microsoft.com/office/drawing/2014/main" id="{DA22BDD9-67B5-6444-8A1E-5048C449872C}"/>
              </a:ext>
            </a:extLst>
          </p:cNvPr>
          <p:cNvSpPr txBox="1"/>
          <p:nvPr/>
        </p:nvSpPr>
        <p:spPr>
          <a:xfrm>
            <a:off x="13879164" y="6538048"/>
            <a:ext cx="1952786" cy="261610"/>
          </a:xfrm>
          <a:prstGeom prst="rect">
            <a:avLst/>
          </a:prstGeom>
          <a:noFill/>
        </p:spPr>
        <p:txBody>
          <a:bodyPr wrap="square" rtlCol="0">
            <a:spAutoFit/>
          </a:bodyPr>
          <a:lstStyle/>
          <a:p>
            <a:r>
              <a:rPr lang="en-US" sz="1100">
                <a:latin typeface="Avenir Book" panose="02000503020000020003" pitchFamily="2" charset="0"/>
              </a:rPr>
              <a:t>Office Finishes</a:t>
            </a:r>
          </a:p>
        </p:txBody>
      </p:sp>
    </p:spTree>
    <p:extLst>
      <p:ext uri="{BB962C8B-B14F-4D97-AF65-F5344CB8AC3E}">
        <p14:creationId xmlns:p14="http://schemas.microsoft.com/office/powerpoint/2010/main" val="1032952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able, furniture, drop-leaf table, console table&#10;&#10;Description automatically generated">
            <a:extLst>
              <a:ext uri="{FF2B5EF4-FFF2-40B4-BE49-F238E27FC236}">
                <a16:creationId xmlns:a16="http://schemas.microsoft.com/office/drawing/2014/main" id="{93363908-C5F1-DE40-946C-D1D931809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583" y="3011258"/>
            <a:ext cx="4673600" cy="3022600"/>
          </a:xfrm>
          <a:prstGeom prst="rect">
            <a:avLst/>
          </a:prstGeom>
        </p:spPr>
      </p:pic>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p:txBody>
          <a:bodyPr/>
          <a:lstStyle/>
          <a:p>
            <a:r>
              <a:rPr lang="en-US">
                <a:latin typeface="Avenir Next LT Pro Demi"/>
                <a:cs typeface="Calibri Light"/>
              </a:rPr>
              <a:t>Offices</a:t>
            </a:r>
          </a:p>
        </p:txBody>
      </p:sp>
      <p:pic>
        <p:nvPicPr>
          <p:cNvPr id="6" name="Picture 12" descr="A picture containing text, table, stand, chest of drawers&#10;&#10;Description automatically generated">
            <a:extLst>
              <a:ext uri="{FF2B5EF4-FFF2-40B4-BE49-F238E27FC236}">
                <a16:creationId xmlns:a16="http://schemas.microsoft.com/office/drawing/2014/main" id="{7C63691F-8A05-482D-BB8C-08944F6AA12F}"/>
              </a:ext>
            </a:extLst>
          </p:cNvPr>
          <p:cNvPicPr>
            <a:picLocks noChangeAspect="1"/>
          </p:cNvPicPr>
          <p:nvPr/>
        </p:nvPicPr>
        <p:blipFill>
          <a:blip r:embed="rId3">
            <a:grayscl/>
          </a:blip>
          <a:stretch>
            <a:fillRect/>
          </a:stretch>
        </p:blipFill>
        <p:spPr>
          <a:xfrm>
            <a:off x="2514878" y="6313786"/>
            <a:ext cx="4359438" cy="2126754"/>
          </a:xfrm>
          <a:prstGeom prst="rect">
            <a:avLst/>
          </a:prstGeom>
        </p:spPr>
      </p:pic>
      <p:pic>
        <p:nvPicPr>
          <p:cNvPr id="8" name="Picture 13" descr="A white office chair&#10;&#10;Description automatically generated">
            <a:extLst>
              <a:ext uri="{FF2B5EF4-FFF2-40B4-BE49-F238E27FC236}">
                <a16:creationId xmlns:a16="http://schemas.microsoft.com/office/drawing/2014/main" id="{868E7D45-4619-4613-B0F6-9CF6C6E5887C}"/>
              </a:ext>
            </a:extLst>
          </p:cNvPr>
          <p:cNvPicPr>
            <a:picLocks noChangeAspect="1"/>
          </p:cNvPicPr>
          <p:nvPr/>
        </p:nvPicPr>
        <p:blipFill>
          <a:blip r:embed="rId4"/>
          <a:stretch>
            <a:fillRect/>
          </a:stretch>
        </p:blipFill>
        <p:spPr>
          <a:xfrm>
            <a:off x="8561118" y="2639805"/>
            <a:ext cx="2066112" cy="2776754"/>
          </a:xfrm>
          <a:prstGeom prst="rect">
            <a:avLst/>
          </a:prstGeom>
        </p:spPr>
      </p:pic>
      <p:pic>
        <p:nvPicPr>
          <p:cNvPr id="10" name="Picture 10">
            <a:extLst>
              <a:ext uri="{FF2B5EF4-FFF2-40B4-BE49-F238E27FC236}">
                <a16:creationId xmlns:a16="http://schemas.microsoft.com/office/drawing/2014/main" id="{39E72D41-FF0E-43A4-80A3-4BA79B0DFFDE}"/>
              </a:ext>
            </a:extLst>
          </p:cNvPr>
          <p:cNvPicPr>
            <a:picLocks noChangeAspect="1"/>
          </p:cNvPicPr>
          <p:nvPr/>
        </p:nvPicPr>
        <p:blipFill>
          <a:blip r:embed="rId5">
            <a:grayscl/>
          </a:blip>
          <a:stretch>
            <a:fillRect/>
          </a:stretch>
        </p:blipFill>
        <p:spPr>
          <a:xfrm>
            <a:off x="8434139" y="5936711"/>
            <a:ext cx="2317448" cy="3248434"/>
          </a:xfrm>
          <a:prstGeom prst="rect">
            <a:avLst/>
          </a:prstGeom>
        </p:spPr>
      </p:pic>
      <p:sp>
        <p:nvSpPr>
          <p:cNvPr id="12" name="TextBox 11">
            <a:extLst>
              <a:ext uri="{FF2B5EF4-FFF2-40B4-BE49-F238E27FC236}">
                <a16:creationId xmlns:a16="http://schemas.microsoft.com/office/drawing/2014/main" id="{570E96C9-1B59-40F3-AE4E-1D20F0631770}"/>
              </a:ext>
            </a:extLst>
          </p:cNvPr>
          <p:cNvSpPr txBox="1"/>
          <p:nvPr/>
        </p:nvSpPr>
        <p:spPr>
          <a:xfrm>
            <a:off x="2445712" y="5805520"/>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Systems Furniture: Office Desk </a:t>
            </a:r>
          </a:p>
        </p:txBody>
      </p:sp>
      <p:sp>
        <p:nvSpPr>
          <p:cNvPr id="14" name="TextBox 13">
            <a:extLst>
              <a:ext uri="{FF2B5EF4-FFF2-40B4-BE49-F238E27FC236}">
                <a16:creationId xmlns:a16="http://schemas.microsoft.com/office/drawing/2014/main" id="{1C2CCB8A-0D42-4B0F-A6CA-6984FFD3B5D5}"/>
              </a:ext>
            </a:extLst>
          </p:cNvPr>
          <p:cNvSpPr txBox="1"/>
          <p:nvPr/>
        </p:nvSpPr>
        <p:spPr>
          <a:xfrm>
            <a:off x="1974105" y="8489130"/>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Systems Furniture: Office Credenza</a:t>
            </a:r>
          </a:p>
        </p:txBody>
      </p:sp>
      <p:sp>
        <p:nvSpPr>
          <p:cNvPr id="16" name="TextBox 15">
            <a:extLst>
              <a:ext uri="{FF2B5EF4-FFF2-40B4-BE49-F238E27FC236}">
                <a16:creationId xmlns:a16="http://schemas.microsoft.com/office/drawing/2014/main" id="{F1F03DA5-A98B-4283-B1D7-E5CDB14AB060}"/>
              </a:ext>
            </a:extLst>
          </p:cNvPr>
          <p:cNvSpPr txBox="1"/>
          <p:nvPr/>
        </p:nvSpPr>
        <p:spPr>
          <a:xfrm>
            <a:off x="8558378" y="5557246"/>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Task Chair</a:t>
            </a:r>
          </a:p>
        </p:txBody>
      </p:sp>
      <p:sp>
        <p:nvSpPr>
          <p:cNvPr id="18" name="TextBox 17">
            <a:extLst>
              <a:ext uri="{FF2B5EF4-FFF2-40B4-BE49-F238E27FC236}">
                <a16:creationId xmlns:a16="http://schemas.microsoft.com/office/drawing/2014/main" id="{59C39F8C-6922-4411-A1C4-CD93AC2DA32D}"/>
              </a:ext>
            </a:extLst>
          </p:cNvPr>
          <p:cNvSpPr txBox="1"/>
          <p:nvPr/>
        </p:nvSpPr>
        <p:spPr>
          <a:xfrm>
            <a:off x="8425614" y="9211436"/>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Side Chair</a:t>
            </a:r>
          </a:p>
        </p:txBody>
      </p:sp>
      <p:pic>
        <p:nvPicPr>
          <p:cNvPr id="3" name="Picture 5" descr="A picture containing wall&#10;&#10;Description automatically generated">
            <a:extLst>
              <a:ext uri="{FF2B5EF4-FFF2-40B4-BE49-F238E27FC236}">
                <a16:creationId xmlns:a16="http://schemas.microsoft.com/office/drawing/2014/main" id="{D7C4C294-4DD1-4632-A8AF-E9FC98E31576}"/>
              </a:ext>
            </a:extLst>
          </p:cNvPr>
          <p:cNvPicPr>
            <a:picLocks noChangeAspect="1"/>
          </p:cNvPicPr>
          <p:nvPr/>
        </p:nvPicPr>
        <p:blipFill>
          <a:blip r:embed="rId6"/>
          <a:stretch>
            <a:fillRect/>
          </a:stretch>
        </p:blipFill>
        <p:spPr>
          <a:xfrm>
            <a:off x="11409889" y="7945354"/>
            <a:ext cx="1143574" cy="1134185"/>
          </a:xfrm>
          <a:prstGeom prst="rect">
            <a:avLst/>
          </a:prstGeom>
        </p:spPr>
      </p:pic>
      <p:pic>
        <p:nvPicPr>
          <p:cNvPr id="5" name="Picture 7" descr="A close up of a person&amp;#39;s skin&#10;&#10;Description automatically generated">
            <a:extLst>
              <a:ext uri="{FF2B5EF4-FFF2-40B4-BE49-F238E27FC236}">
                <a16:creationId xmlns:a16="http://schemas.microsoft.com/office/drawing/2014/main" id="{945CB562-7EFB-4DA3-8E50-9461E6FC54E9}"/>
              </a:ext>
            </a:extLst>
          </p:cNvPr>
          <p:cNvPicPr>
            <a:picLocks noChangeAspect="1"/>
          </p:cNvPicPr>
          <p:nvPr/>
        </p:nvPicPr>
        <p:blipFill>
          <a:blip r:embed="rId7"/>
          <a:stretch>
            <a:fillRect/>
          </a:stretch>
        </p:blipFill>
        <p:spPr>
          <a:xfrm>
            <a:off x="11411705" y="6535229"/>
            <a:ext cx="1149959" cy="1129927"/>
          </a:xfrm>
          <a:prstGeom prst="rect">
            <a:avLst/>
          </a:prstGeom>
        </p:spPr>
      </p:pic>
      <p:cxnSp>
        <p:nvCxnSpPr>
          <p:cNvPr id="7" name="Straight Arrow Connector 6">
            <a:extLst>
              <a:ext uri="{FF2B5EF4-FFF2-40B4-BE49-F238E27FC236}">
                <a16:creationId xmlns:a16="http://schemas.microsoft.com/office/drawing/2014/main" id="{AB7BBBF3-E491-431E-8E8A-5A72724CC4C8}"/>
              </a:ext>
            </a:extLst>
          </p:cNvPr>
          <p:cNvCxnSpPr/>
          <p:nvPr/>
        </p:nvCxnSpPr>
        <p:spPr>
          <a:xfrm flipH="1" flipV="1">
            <a:off x="10353658" y="8161587"/>
            <a:ext cx="1634576" cy="292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7E55E6-9366-4AE1-BA3C-58D8F3B1B70A}"/>
              </a:ext>
            </a:extLst>
          </p:cNvPr>
          <p:cNvCxnSpPr/>
          <p:nvPr/>
        </p:nvCxnSpPr>
        <p:spPr>
          <a:xfrm flipH="1" flipV="1">
            <a:off x="10083227" y="6879542"/>
            <a:ext cx="1945071" cy="222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2">
            <a:extLst>
              <a:ext uri="{FF2B5EF4-FFF2-40B4-BE49-F238E27FC236}">
                <a16:creationId xmlns:a16="http://schemas.microsoft.com/office/drawing/2014/main" id="{FF44E496-8D5A-4712-85E6-706866B26CD2}"/>
              </a:ext>
            </a:extLst>
          </p:cNvPr>
          <p:cNvPicPr>
            <a:picLocks noChangeAspect="1"/>
          </p:cNvPicPr>
          <p:nvPr/>
        </p:nvPicPr>
        <p:blipFill>
          <a:blip r:embed="rId8"/>
          <a:stretch>
            <a:fillRect/>
          </a:stretch>
        </p:blipFill>
        <p:spPr>
          <a:xfrm>
            <a:off x="1113013" y="6313180"/>
            <a:ext cx="800277" cy="866758"/>
          </a:xfrm>
          <a:prstGeom prst="rect">
            <a:avLst/>
          </a:prstGeom>
        </p:spPr>
      </p:pic>
      <p:pic>
        <p:nvPicPr>
          <p:cNvPr id="13" name="Picture 14" descr="Shape&#10;&#10;Description automatically generated">
            <a:extLst>
              <a:ext uri="{FF2B5EF4-FFF2-40B4-BE49-F238E27FC236}">
                <a16:creationId xmlns:a16="http://schemas.microsoft.com/office/drawing/2014/main" id="{F2758815-789C-478F-AD25-8745B5CFC87A}"/>
              </a:ext>
            </a:extLst>
          </p:cNvPr>
          <p:cNvPicPr>
            <a:picLocks noChangeAspect="1"/>
          </p:cNvPicPr>
          <p:nvPr/>
        </p:nvPicPr>
        <p:blipFill>
          <a:blip r:embed="rId9"/>
          <a:stretch>
            <a:fillRect/>
          </a:stretch>
        </p:blipFill>
        <p:spPr>
          <a:xfrm>
            <a:off x="1110885" y="7546962"/>
            <a:ext cx="834581" cy="883158"/>
          </a:xfrm>
          <a:prstGeom prst="rect">
            <a:avLst/>
          </a:prstGeom>
        </p:spPr>
      </p:pic>
      <p:pic>
        <p:nvPicPr>
          <p:cNvPr id="17" name="Picture 12">
            <a:extLst>
              <a:ext uri="{FF2B5EF4-FFF2-40B4-BE49-F238E27FC236}">
                <a16:creationId xmlns:a16="http://schemas.microsoft.com/office/drawing/2014/main" id="{68001EFE-842F-4F4C-A188-7AEF5BD1C5C9}"/>
              </a:ext>
            </a:extLst>
          </p:cNvPr>
          <p:cNvPicPr>
            <a:picLocks noChangeAspect="1"/>
          </p:cNvPicPr>
          <p:nvPr/>
        </p:nvPicPr>
        <p:blipFill>
          <a:blip r:embed="rId8"/>
          <a:stretch>
            <a:fillRect/>
          </a:stretch>
        </p:blipFill>
        <p:spPr>
          <a:xfrm>
            <a:off x="1113013" y="3208226"/>
            <a:ext cx="800277" cy="866758"/>
          </a:xfrm>
          <a:prstGeom prst="rect">
            <a:avLst/>
          </a:prstGeom>
        </p:spPr>
      </p:pic>
      <p:pic>
        <p:nvPicPr>
          <p:cNvPr id="19" name="Picture 14" descr="Shape&#10;&#10;Description automatically generated">
            <a:extLst>
              <a:ext uri="{FF2B5EF4-FFF2-40B4-BE49-F238E27FC236}">
                <a16:creationId xmlns:a16="http://schemas.microsoft.com/office/drawing/2014/main" id="{10A25519-7FA0-4F80-A254-8AC0166D9019}"/>
              </a:ext>
            </a:extLst>
          </p:cNvPr>
          <p:cNvPicPr>
            <a:picLocks noChangeAspect="1"/>
          </p:cNvPicPr>
          <p:nvPr/>
        </p:nvPicPr>
        <p:blipFill>
          <a:blip r:embed="rId9"/>
          <a:stretch>
            <a:fillRect/>
          </a:stretch>
        </p:blipFill>
        <p:spPr>
          <a:xfrm>
            <a:off x="1110885" y="4442008"/>
            <a:ext cx="834581" cy="883158"/>
          </a:xfrm>
          <a:prstGeom prst="rect">
            <a:avLst/>
          </a:prstGeom>
        </p:spPr>
      </p:pic>
      <p:cxnSp>
        <p:nvCxnSpPr>
          <p:cNvPr id="15" name="Straight Arrow Connector 14">
            <a:extLst>
              <a:ext uri="{FF2B5EF4-FFF2-40B4-BE49-F238E27FC236}">
                <a16:creationId xmlns:a16="http://schemas.microsoft.com/office/drawing/2014/main" id="{0C057F57-77E0-40C0-B900-E1539935A95F}"/>
              </a:ext>
            </a:extLst>
          </p:cNvPr>
          <p:cNvCxnSpPr>
            <a:cxnSpLocks/>
            <a:stCxn id="13" idx="3"/>
          </p:cNvCxnSpPr>
          <p:nvPr/>
        </p:nvCxnSpPr>
        <p:spPr>
          <a:xfrm>
            <a:off x="1945466" y="7988541"/>
            <a:ext cx="1227304" cy="108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6C510DD-0BA0-42E4-BF98-D7D311215701}"/>
              </a:ext>
            </a:extLst>
          </p:cNvPr>
          <p:cNvCxnSpPr>
            <a:cxnSpLocks/>
          </p:cNvCxnSpPr>
          <p:nvPr/>
        </p:nvCxnSpPr>
        <p:spPr>
          <a:xfrm>
            <a:off x="1459291" y="6729167"/>
            <a:ext cx="1570537" cy="1379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3AD1B36-91BB-45AE-84EC-C2EFACB7A869}"/>
              </a:ext>
            </a:extLst>
          </p:cNvPr>
          <p:cNvCxnSpPr>
            <a:cxnSpLocks/>
          </p:cNvCxnSpPr>
          <p:nvPr/>
        </p:nvCxnSpPr>
        <p:spPr>
          <a:xfrm>
            <a:off x="1459292" y="3494006"/>
            <a:ext cx="1350185" cy="17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D87041D-946A-4D26-BA0C-F7804DF87897}"/>
              </a:ext>
            </a:extLst>
          </p:cNvPr>
          <p:cNvCxnSpPr>
            <a:cxnSpLocks/>
          </p:cNvCxnSpPr>
          <p:nvPr/>
        </p:nvCxnSpPr>
        <p:spPr>
          <a:xfrm>
            <a:off x="1739739" y="5066516"/>
            <a:ext cx="1149866" cy="377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7" descr="A picture containing text&#10;&#10;Description automatically generated">
            <a:extLst>
              <a:ext uri="{FF2B5EF4-FFF2-40B4-BE49-F238E27FC236}">
                <a16:creationId xmlns:a16="http://schemas.microsoft.com/office/drawing/2014/main" id="{525139FE-6BA6-49CB-966A-306FB7E4B4FD}"/>
              </a:ext>
            </a:extLst>
          </p:cNvPr>
          <p:cNvPicPr>
            <a:picLocks noChangeAspect="1"/>
          </p:cNvPicPr>
          <p:nvPr/>
        </p:nvPicPr>
        <p:blipFill rotWithShape="1">
          <a:blip r:embed="rId10"/>
          <a:srcRect t="18930" r="408" b="-1473"/>
          <a:stretch/>
        </p:blipFill>
        <p:spPr>
          <a:xfrm>
            <a:off x="11132571" y="4193403"/>
            <a:ext cx="1144724" cy="995641"/>
          </a:xfrm>
          <a:prstGeom prst="rect">
            <a:avLst/>
          </a:prstGeom>
        </p:spPr>
      </p:pic>
      <p:pic>
        <p:nvPicPr>
          <p:cNvPr id="27" name="Picture 18" descr="A picture containing text, tiled&#10;&#10;Description automatically generated">
            <a:extLst>
              <a:ext uri="{FF2B5EF4-FFF2-40B4-BE49-F238E27FC236}">
                <a16:creationId xmlns:a16="http://schemas.microsoft.com/office/drawing/2014/main" id="{C1DF689C-F393-4B00-AB11-62E9DDA8EAD6}"/>
              </a:ext>
            </a:extLst>
          </p:cNvPr>
          <p:cNvPicPr>
            <a:picLocks noChangeAspect="1"/>
          </p:cNvPicPr>
          <p:nvPr/>
        </p:nvPicPr>
        <p:blipFill>
          <a:blip r:embed="rId11"/>
          <a:stretch>
            <a:fillRect/>
          </a:stretch>
        </p:blipFill>
        <p:spPr>
          <a:xfrm>
            <a:off x="11134355" y="2853311"/>
            <a:ext cx="1144083" cy="1015378"/>
          </a:xfrm>
          <a:prstGeom prst="rect">
            <a:avLst/>
          </a:prstGeom>
        </p:spPr>
      </p:pic>
      <p:cxnSp>
        <p:nvCxnSpPr>
          <p:cNvPr id="29" name="Straight Arrow Connector 28">
            <a:extLst>
              <a:ext uri="{FF2B5EF4-FFF2-40B4-BE49-F238E27FC236}">
                <a16:creationId xmlns:a16="http://schemas.microsoft.com/office/drawing/2014/main" id="{742B8259-5284-4546-A5B8-2021C7E896C0}"/>
              </a:ext>
            </a:extLst>
          </p:cNvPr>
          <p:cNvCxnSpPr>
            <a:cxnSpLocks/>
          </p:cNvCxnSpPr>
          <p:nvPr/>
        </p:nvCxnSpPr>
        <p:spPr>
          <a:xfrm flipH="1" flipV="1">
            <a:off x="9770508" y="3410837"/>
            <a:ext cx="1494351" cy="623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B2F6A0E-CA9B-47AF-97C0-73B05FBBBF4A}"/>
              </a:ext>
            </a:extLst>
          </p:cNvPr>
          <p:cNvCxnSpPr>
            <a:cxnSpLocks/>
          </p:cNvCxnSpPr>
          <p:nvPr/>
        </p:nvCxnSpPr>
        <p:spPr>
          <a:xfrm flipH="1" flipV="1">
            <a:off x="9730445" y="4552659"/>
            <a:ext cx="1574478" cy="1024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1D1312-ED81-4906-97C5-B0CA734C6366}"/>
              </a:ext>
            </a:extLst>
          </p:cNvPr>
          <p:cNvSpPr txBox="1"/>
          <p:nvPr/>
        </p:nvSpPr>
        <p:spPr>
          <a:xfrm>
            <a:off x="11065125" y="393724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Mesh</a:t>
            </a:r>
            <a:endParaRPr lang="en-US" sz="3084"/>
          </a:p>
        </p:txBody>
      </p:sp>
      <p:sp>
        <p:nvSpPr>
          <p:cNvPr id="24" name="TextBox 23">
            <a:extLst>
              <a:ext uri="{FF2B5EF4-FFF2-40B4-BE49-F238E27FC236}">
                <a16:creationId xmlns:a16="http://schemas.microsoft.com/office/drawing/2014/main" id="{9249F54B-A08C-4AA4-B92A-4A57E4850089}"/>
              </a:ext>
            </a:extLst>
          </p:cNvPr>
          <p:cNvSpPr txBox="1"/>
          <p:nvPr/>
        </p:nvSpPr>
        <p:spPr>
          <a:xfrm>
            <a:off x="11210858" y="5127391"/>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26" name="TextBox 25">
            <a:extLst>
              <a:ext uri="{FF2B5EF4-FFF2-40B4-BE49-F238E27FC236}">
                <a16:creationId xmlns:a16="http://schemas.microsoft.com/office/drawing/2014/main" id="{7AF55D0D-D101-40D5-82D0-BD9CE711F80F}"/>
              </a:ext>
            </a:extLst>
          </p:cNvPr>
          <p:cNvSpPr txBox="1"/>
          <p:nvPr/>
        </p:nvSpPr>
        <p:spPr>
          <a:xfrm>
            <a:off x="11332451" y="7651984"/>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sp>
        <p:nvSpPr>
          <p:cNvPr id="34" name="TextBox 33">
            <a:extLst>
              <a:ext uri="{FF2B5EF4-FFF2-40B4-BE49-F238E27FC236}">
                <a16:creationId xmlns:a16="http://schemas.microsoft.com/office/drawing/2014/main" id="{DF86B235-46B0-4648-BC57-9F7881AFEA53}"/>
              </a:ext>
            </a:extLst>
          </p:cNvPr>
          <p:cNvSpPr txBox="1"/>
          <p:nvPr/>
        </p:nvSpPr>
        <p:spPr>
          <a:xfrm>
            <a:off x="11329912" y="9091765"/>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a:t>
            </a:r>
            <a:endParaRPr lang="en-US" sz="3084"/>
          </a:p>
        </p:txBody>
      </p:sp>
      <p:sp>
        <p:nvSpPr>
          <p:cNvPr id="36" name="TextBox 35">
            <a:extLst>
              <a:ext uri="{FF2B5EF4-FFF2-40B4-BE49-F238E27FC236}">
                <a16:creationId xmlns:a16="http://schemas.microsoft.com/office/drawing/2014/main" id="{C99C3EB8-8D1C-4929-B661-5CE1C37ADD2F}"/>
              </a:ext>
            </a:extLst>
          </p:cNvPr>
          <p:cNvSpPr txBox="1"/>
          <p:nvPr/>
        </p:nvSpPr>
        <p:spPr>
          <a:xfrm>
            <a:off x="706626" y="4081909"/>
            <a:ext cx="164309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 laminate</a:t>
            </a:r>
            <a:endParaRPr lang="en-US" sz="3084"/>
          </a:p>
        </p:txBody>
      </p:sp>
      <p:sp>
        <p:nvSpPr>
          <p:cNvPr id="38" name="TextBox 37">
            <a:extLst>
              <a:ext uri="{FF2B5EF4-FFF2-40B4-BE49-F238E27FC236}">
                <a16:creationId xmlns:a16="http://schemas.microsoft.com/office/drawing/2014/main" id="{CCA12012-A1C0-423C-B62B-2381FE07CF64}"/>
              </a:ext>
            </a:extLst>
          </p:cNvPr>
          <p:cNvSpPr txBox="1"/>
          <p:nvPr/>
        </p:nvSpPr>
        <p:spPr>
          <a:xfrm>
            <a:off x="1058986" y="533547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40" name="TextBox 39">
            <a:extLst>
              <a:ext uri="{FF2B5EF4-FFF2-40B4-BE49-F238E27FC236}">
                <a16:creationId xmlns:a16="http://schemas.microsoft.com/office/drawing/2014/main" id="{0C945161-F303-4D46-A4D3-7ECFAA3A0D1C}"/>
              </a:ext>
            </a:extLst>
          </p:cNvPr>
          <p:cNvSpPr txBox="1"/>
          <p:nvPr/>
        </p:nvSpPr>
        <p:spPr>
          <a:xfrm>
            <a:off x="758507" y="7186861"/>
            <a:ext cx="164309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 laminate</a:t>
            </a:r>
            <a:endParaRPr lang="en-US" sz="3084"/>
          </a:p>
        </p:txBody>
      </p:sp>
      <p:sp>
        <p:nvSpPr>
          <p:cNvPr id="42" name="TextBox 41">
            <a:extLst>
              <a:ext uri="{FF2B5EF4-FFF2-40B4-BE49-F238E27FC236}">
                <a16:creationId xmlns:a16="http://schemas.microsoft.com/office/drawing/2014/main" id="{A40DFB6C-7D97-4D07-BD49-FEB850C40757}"/>
              </a:ext>
            </a:extLst>
          </p:cNvPr>
          <p:cNvSpPr txBox="1"/>
          <p:nvPr/>
        </p:nvSpPr>
        <p:spPr>
          <a:xfrm>
            <a:off x="1018922" y="844042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pic>
        <p:nvPicPr>
          <p:cNvPr id="35" name="Picture 34">
            <a:extLst>
              <a:ext uri="{FF2B5EF4-FFF2-40B4-BE49-F238E27FC236}">
                <a16:creationId xmlns:a16="http://schemas.microsoft.com/office/drawing/2014/main" id="{238E7238-1480-9141-8893-8A0C8039C5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37" name="TextBox 36">
            <a:extLst>
              <a:ext uri="{FF2B5EF4-FFF2-40B4-BE49-F238E27FC236}">
                <a16:creationId xmlns:a16="http://schemas.microsoft.com/office/drawing/2014/main" id="{AA065C15-8B94-064A-85BC-CD2FE695E397}"/>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39" name="TextBox 38">
            <a:extLst>
              <a:ext uri="{FF2B5EF4-FFF2-40B4-BE49-F238E27FC236}">
                <a16:creationId xmlns:a16="http://schemas.microsoft.com/office/drawing/2014/main" id="{619E522E-F55A-4F4A-AFDC-1086EC0DBD1A}"/>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41" name="TextBox 40">
            <a:extLst>
              <a:ext uri="{FF2B5EF4-FFF2-40B4-BE49-F238E27FC236}">
                <a16:creationId xmlns:a16="http://schemas.microsoft.com/office/drawing/2014/main" id="{AEFA8746-A64D-5048-BE9B-F42EAE6E5F60}"/>
              </a:ext>
            </a:extLst>
          </p:cNvPr>
          <p:cNvSpPr txBox="1"/>
          <p:nvPr/>
        </p:nvSpPr>
        <p:spPr>
          <a:xfrm>
            <a:off x="14142203" y="9037315"/>
            <a:ext cx="1147482" cy="646331"/>
          </a:xfrm>
          <a:prstGeom prst="rect">
            <a:avLst/>
          </a:prstGeom>
          <a:noFill/>
        </p:spPr>
        <p:txBody>
          <a:bodyPr wrap="square" rtlCol="0">
            <a:spAutoFit/>
          </a:bodyPr>
          <a:lstStyle/>
          <a:p>
            <a:r>
              <a:rPr lang="en-US" sz="3600">
                <a:latin typeface="Avenir Book" panose="02000503020000020003" pitchFamily="2" charset="0"/>
              </a:rPr>
              <a:t>FR.8</a:t>
            </a:r>
          </a:p>
        </p:txBody>
      </p:sp>
      <p:sp>
        <p:nvSpPr>
          <p:cNvPr id="43" name="TextBox 42">
            <a:extLst>
              <a:ext uri="{FF2B5EF4-FFF2-40B4-BE49-F238E27FC236}">
                <a16:creationId xmlns:a16="http://schemas.microsoft.com/office/drawing/2014/main" id="{1A98CEC4-ACFE-3D4C-A4A0-C59CEE4CBBB2}"/>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44" name="TextBox 43">
            <a:extLst>
              <a:ext uri="{FF2B5EF4-FFF2-40B4-BE49-F238E27FC236}">
                <a16:creationId xmlns:a16="http://schemas.microsoft.com/office/drawing/2014/main" id="{EEE27A4C-E723-A747-9317-22529986CDAF}"/>
              </a:ext>
            </a:extLst>
          </p:cNvPr>
          <p:cNvSpPr txBox="1"/>
          <p:nvPr/>
        </p:nvSpPr>
        <p:spPr>
          <a:xfrm>
            <a:off x="13879164" y="6538048"/>
            <a:ext cx="1952786" cy="261610"/>
          </a:xfrm>
          <a:prstGeom prst="rect">
            <a:avLst/>
          </a:prstGeom>
          <a:noFill/>
        </p:spPr>
        <p:txBody>
          <a:bodyPr wrap="square" rtlCol="0">
            <a:spAutoFit/>
          </a:bodyPr>
          <a:lstStyle/>
          <a:p>
            <a:r>
              <a:rPr lang="en-US" sz="1100">
                <a:latin typeface="Avenir Book" panose="02000503020000020003" pitchFamily="2" charset="0"/>
              </a:rPr>
              <a:t>Office Furniture</a:t>
            </a:r>
          </a:p>
        </p:txBody>
      </p:sp>
    </p:spTree>
    <p:extLst>
      <p:ext uri="{BB962C8B-B14F-4D97-AF65-F5344CB8AC3E}">
        <p14:creationId xmlns:p14="http://schemas.microsoft.com/office/powerpoint/2010/main" val="3651889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935318" y="4892604"/>
            <a:ext cx="4197095" cy="469392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261" y="914136"/>
            <a:ext cx="13903943" cy="822489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8973A1-1970-4B7E-8B63-892A51F8FB8A}"/>
              </a:ext>
            </a:extLst>
          </p:cNvPr>
          <p:cNvSpPr>
            <a:spLocks noGrp="1"/>
          </p:cNvSpPr>
          <p:nvPr>
            <p:ph type="title"/>
          </p:nvPr>
        </p:nvSpPr>
        <p:spPr>
          <a:xfrm>
            <a:off x="1638682" y="1479856"/>
            <a:ext cx="11770048" cy="5194999"/>
          </a:xfrm>
        </p:spPr>
        <p:txBody>
          <a:bodyPr vert="horz" lIns="91440" tIns="45720" rIns="91440" bIns="45720" rtlCol="0" anchor="b">
            <a:normAutofit/>
          </a:bodyPr>
          <a:lstStyle/>
          <a:p>
            <a:pPr defTabSz="914400"/>
            <a:r>
              <a:rPr lang="en-US" sz="11500" kern="1200">
                <a:solidFill>
                  <a:schemeClr val="tx1"/>
                </a:solidFill>
                <a:latin typeface="+mj-lt"/>
                <a:ea typeface="+mj-ea"/>
                <a:cs typeface="+mj-cs"/>
              </a:rPr>
              <a:t>Upper Floor</a:t>
            </a:r>
          </a:p>
        </p:txBody>
      </p:sp>
    </p:spTree>
    <p:extLst>
      <p:ext uri="{BB962C8B-B14F-4D97-AF65-F5344CB8AC3E}">
        <p14:creationId xmlns:p14="http://schemas.microsoft.com/office/powerpoint/2010/main" val="3434384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DF35BB-F0A2-4C35-893A-3ECC415CB583}"/>
              </a:ext>
            </a:extLst>
          </p:cNvPr>
          <p:cNvSpPr txBox="1"/>
          <p:nvPr/>
        </p:nvSpPr>
        <p:spPr>
          <a:xfrm>
            <a:off x="481704" y="287607"/>
            <a:ext cx="5238872"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Furniture Plan</a:t>
            </a:r>
            <a:endParaRPr lang="en-US" sz="3084"/>
          </a:p>
        </p:txBody>
      </p:sp>
      <p:pic>
        <p:nvPicPr>
          <p:cNvPr id="6" name="Picture 5">
            <a:extLst>
              <a:ext uri="{FF2B5EF4-FFF2-40B4-BE49-F238E27FC236}">
                <a16:creationId xmlns:a16="http://schemas.microsoft.com/office/drawing/2014/main" id="{6AFF6FDF-829A-FA4B-81B1-304EA6D50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7" name="TextBox 6">
            <a:extLst>
              <a:ext uri="{FF2B5EF4-FFF2-40B4-BE49-F238E27FC236}">
                <a16:creationId xmlns:a16="http://schemas.microsoft.com/office/drawing/2014/main" id="{9C0EFA6B-A498-2D4B-BDA7-9418E95508AF}"/>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8" name="TextBox 7">
            <a:extLst>
              <a:ext uri="{FF2B5EF4-FFF2-40B4-BE49-F238E27FC236}">
                <a16:creationId xmlns:a16="http://schemas.microsoft.com/office/drawing/2014/main" id="{C602E3EC-680A-EE44-9BC8-D167384D2E21}"/>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9" name="TextBox 8">
            <a:extLst>
              <a:ext uri="{FF2B5EF4-FFF2-40B4-BE49-F238E27FC236}">
                <a16:creationId xmlns:a16="http://schemas.microsoft.com/office/drawing/2014/main" id="{06429D4B-6C3B-F948-B46F-1E0FEC2DA883}"/>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A.5</a:t>
            </a:r>
          </a:p>
        </p:txBody>
      </p:sp>
      <p:sp>
        <p:nvSpPr>
          <p:cNvPr id="10" name="TextBox 9">
            <a:extLst>
              <a:ext uri="{FF2B5EF4-FFF2-40B4-BE49-F238E27FC236}">
                <a16:creationId xmlns:a16="http://schemas.microsoft.com/office/drawing/2014/main" id="{F9862DAA-0788-034C-9110-37CA93E5018C}"/>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Floor Furniture</a:t>
            </a:r>
          </a:p>
          <a:p>
            <a:r>
              <a:rPr lang="en-US" sz="1100">
                <a:latin typeface="Avenir Book" panose="02000503020000020003" pitchFamily="2" charset="0"/>
              </a:rPr>
              <a:t>Plan</a:t>
            </a:r>
          </a:p>
        </p:txBody>
      </p:sp>
      <p:sp>
        <p:nvSpPr>
          <p:cNvPr id="11" name="TextBox 10">
            <a:extLst>
              <a:ext uri="{FF2B5EF4-FFF2-40B4-BE49-F238E27FC236}">
                <a16:creationId xmlns:a16="http://schemas.microsoft.com/office/drawing/2014/main" id="{ECAF7F47-8C48-A440-B8AC-BE215268AB4A}"/>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Floor Plan</a:t>
            </a:r>
          </a:p>
        </p:txBody>
      </p:sp>
      <p:pic>
        <p:nvPicPr>
          <p:cNvPr id="15" name="Picture 14">
            <a:extLst>
              <a:ext uri="{FF2B5EF4-FFF2-40B4-BE49-F238E27FC236}">
                <a16:creationId xmlns:a16="http://schemas.microsoft.com/office/drawing/2014/main" id="{EEA56922-6B9E-5345-ADF9-0C27EC858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2" y="0"/>
            <a:ext cx="15544800" cy="10058400"/>
          </a:xfrm>
          <a:prstGeom prst="rect">
            <a:avLst/>
          </a:prstGeom>
        </p:spPr>
      </p:pic>
      <p:sp>
        <p:nvSpPr>
          <p:cNvPr id="16" name="Oval 15">
            <a:extLst>
              <a:ext uri="{FF2B5EF4-FFF2-40B4-BE49-F238E27FC236}">
                <a16:creationId xmlns:a16="http://schemas.microsoft.com/office/drawing/2014/main" id="{EF19AAF3-D452-984C-BC40-3C50205CCB6B}"/>
              </a:ext>
            </a:extLst>
          </p:cNvPr>
          <p:cNvSpPr/>
          <p:nvPr/>
        </p:nvSpPr>
        <p:spPr>
          <a:xfrm>
            <a:off x="1580135" y="8729737"/>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DDF18FC-E35E-CF43-9622-E33F94C3FCE5}"/>
              </a:ext>
            </a:extLst>
          </p:cNvPr>
          <p:cNvCxnSpPr>
            <a:cxnSpLocks/>
            <a:stCxn id="16" idx="6"/>
          </p:cNvCxnSpPr>
          <p:nvPr/>
        </p:nvCxnSpPr>
        <p:spPr>
          <a:xfrm>
            <a:off x="2417736" y="9148538"/>
            <a:ext cx="9896443"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F5C65219-8D92-F141-83E3-9F7993A73F12}"/>
              </a:ext>
            </a:extLst>
          </p:cNvPr>
          <p:cNvSpPr txBox="1"/>
          <p:nvPr/>
        </p:nvSpPr>
        <p:spPr>
          <a:xfrm>
            <a:off x="1673471" y="8856149"/>
            <a:ext cx="837601" cy="584775"/>
          </a:xfrm>
          <a:prstGeom prst="rect">
            <a:avLst/>
          </a:prstGeom>
          <a:noFill/>
        </p:spPr>
        <p:txBody>
          <a:bodyPr wrap="square" rtlCol="0">
            <a:spAutoFit/>
          </a:bodyPr>
          <a:lstStyle/>
          <a:p>
            <a:r>
              <a:rPr lang="en-US" sz="3200" dirty="0">
                <a:latin typeface="Avenir Book" panose="02000503020000020003" pitchFamily="2" charset="0"/>
              </a:rPr>
              <a:t>A5</a:t>
            </a:r>
          </a:p>
        </p:txBody>
      </p:sp>
      <p:sp>
        <p:nvSpPr>
          <p:cNvPr id="19" name="TextBox 18">
            <a:extLst>
              <a:ext uri="{FF2B5EF4-FFF2-40B4-BE49-F238E27FC236}">
                <a16:creationId xmlns:a16="http://schemas.microsoft.com/office/drawing/2014/main" id="{D9199511-0416-CC4B-B74C-388658963801}"/>
              </a:ext>
            </a:extLst>
          </p:cNvPr>
          <p:cNvSpPr txBox="1"/>
          <p:nvPr/>
        </p:nvSpPr>
        <p:spPr>
          <a:xfrm>
            <a:off x="2448691" y="8859068"/>
            <a:ext cx="6075378" cy="338554"/>
          </a:xfrm>
          <a:prstGeom prst="rect">
            <a:avLst/>
          </a:prstGeom>
          <a:noFill/>
        </p:spPr>
        <p:txBody>
          <a:bodyPr wrap="square" rtlCol="0">
            <a:spAutoFit/>
          </a:bodyPr>
          <a:lstStyle/>
          <a:p>
            <a:r>
              <a:rPr lang="en-US" sz="1600" dirty="0">
                <a:latin typeface="Avenir Book" panose="02000503020000020003" pitchFamily="2" charset="0"/>
              </a:rPr>
              <a:t>UPPER FLOOR FURNITURE PLAN</a:t>
            </a:r>
          </a:p>
        </p:txBody>
      </p:sp>
      <p:sp>
        <p:nvSpPr>
          <p:cNvPr id="20" name="TextBox 19">
            <a:extLst>
              <a:ext uri="{FF2B5EF4-FFF2-40B4-BE49-F238E27FC236}">
                <a16:creationId xmlns:a16="http://schemas.microsoft.com/office/drawing/2014/main" id="{9AC6BCE2-89C4-B645-8CE4-7FF103F984C6}"/>
              </a:ext>
            </a:extLst>
          </p:cNvPr>
          <p:cNvSpPr txBox="1"/>
          <p:nvPr/>
        </p:nvSpPr>
        <p:spPr>
          <a:xfrm>
            <a:off x="11818841" y="9148536"/>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1240994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C1CACDB-A30C-5640-B0E0-BC9178D14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76" y="914397"/>
            <a:ext cx="12366204" cy="8277150"/>
          </a:xfrm>
          <a:prstGeom prst="rect">
            <a:avLst/>
          </a:prstGeom>
        </p:spPr>
      </p:pic>
      <p:sp>
        <p:nvSpPr>
          <p:cNvPr id="5" name="TextBox 4">
            <a:extLst>
              <a:ext uri="{FF2B5EF4-FFF2-40B4-BE49-F238E27FC236}">
                <a16:creationId xmlns:a16="http://schemas.microsoft.com/office/drawing/2014/main" id="{D7DF35BB-F0A2-4C35-893A-3ECC415CB583}"/>
              </a:ext>
            </a:extLst>
          </p:cNvPr>
          <p:cNvSpPr txBox="1"/>
          <p:nvPr/>
        </p:nvSpPr>
        <p:spPr>
          <a:xfrm>
            <a:off x="481704" y="287607"/>
            <a:ext cx="6122296"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Floor Pattern Plan</a:t>
            </a:r>
            <a:endParaRPr lang="en-US" sz="3084" dirty="0"/>
          </a:p>
        </p:txBody>
      </p:sp>
      <p:pic>
        <p:nvPicPr>
          <p:cNvPr id="6" name="Picture 5">
            <a:extLst>
              <a:ext uri="{FF2B5EF4-FFF2-40B4-BE49-F238E27FC236}">
                <a16:creationId xmlns:a16="http://schemas.microsoft.com/office/drawing/2014/main" id="{6AFF6FDF-829A-FA4B-81B1-304EA6D50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7" name="TextBox 6">
            <a:extLst>
              <a:ext uri="{FF2B5EF4-FFF2-40B4-BE49-F238E27FC236}">
                <a16:creationId xmlns:a16="http://schemas.microsoft.com/office/drawing/2014/main" id="{9C0EFA6B-A498-2D4B-BDA7-9418E95508AF}"/>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8" name="TextBox 7">
            <a:extLst>
              <a:ext uri="{FF2B5EF4-FFF2-40B4-BE49-F238E27FC236}">
                <a16:creationId xmlns:a16="http://schemas.microsoft.com/office/drawing/2014/main" id="{C602E3EC-680A-EE44-9BC8-D167384D2E21}"/>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9" name="TextBox 8">
            <a:extLst>
              <a:ext uri="{FF2B5EF4-FFF2-40B4-BE49-F238E27FC236}">
                <a16:creationId xmlns:a16="http://schemas.microsoft.com/office/drawing/2014/main" id="{06429D4B-6C3B-F948-B46F-1E0FEC2DA883}"/>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A.6</a:t>
            </a:r>
          </a:p>
        </p:txBody>
      </p:sp>
      <p:sp>
        <p:nvSpPr>
          <p:cNvPr id="10" name="TextBox 9">
            <a:extLst>
              <a:ext uri="{FF2B5EF4-FFF2-40B4-BE49-F238E27FC236}">
                <a16:creationId xmlns:a16="http://schemas.microsoft.com/office/drawing/2014/main" id="{F9862DAA-0788-034C-9110-37CA93E5018C}"/>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Floor Furniture</a:t>
            </a:r>
          </a:p>
          <a:p>
            <a:r>
              <a:rPr lang="en-US" sz="1100">
                <a:latin typeface="Avenir Book" panose="02000503020000020003" pitchFamily="2" charset="0"/>
              </a:rPr>
              <a:t>Plan</a:t>
            </a:r>
          </a:p>
        </p:txBody>
      </p:sp>
      <p:sp>
        <p:nvSpPr>
          <p:cNvPr id="11" name="TextBox 10">
            <a:extLst>
              <a:ext uri="{FF2B5EF4-FFF2-40B4-BE49-F238E27FC236}">
                <a16:creationId xmlns:a16="http://schemas.microsoft.com/office/drawing/2014/main" id="{ECAF7F47-8C48-A440-B8AC-BE215268AB4A}"/>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Floor Plan</a:t>
            </a:r>
          </a:p>
        </p:txBody>
      </p:sp>
      <p:sp>
        <p:nvSpPr>
          <p:cNvPr id="12" name="Oval 11">
            <a:extLst>
              <a:ext uri="{FF2B5EF4-FFF2-40B4-BE49-F238E27FC236}">
                <a16:creationId xmlns:a16="http://schemas.microsoft.com/office/drawing/2014/main" id="{51E41E67-B2B5-0547-A563-7AFD0474504D}"/>
              </a:ext>
            </a:extLst>
          </p:cNvPr>
          <p:cNvSpPr/>
          <p:nvPr/>
        </p:nvSpPr>
        <p:spPr>
          <a:xfrm>
            <a:off x="1580135" y="8729737"/>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AE2ABC8-631E-7545-9D21-33ED2AC3E367}"/>
              </a:ext>
            </a:extLst>
          </p:cNvPr>
          <p:cNvCxnSpPr>
            <a:cxnSpLocks/>
            <a:stCxn id="12" idx="6"/>
          </p:cNvCxnSpPr>
          <p:nvPr/>
        </p:nvCxnSpPr>
        <p:spPr>
          <a:xfrm>
            <a:off x="2417736" y="9148538"/>
            <a:ext cx="9896443"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59A99DBC-3ADC-8C4A-9DC6-40682D94CBDE}"/>
              </a:ext>
            </a:extLst>
          </p:cNvPr>
          <p:cNvSpPr txBox="1"/>
          <p:nvPr/>
        </p:nvSpPr>
        <p:spPr>
          <a:xfrm>
            <a:off x="1673471" y="8856149"/>
            <a:ext cx="837601" cy="584775"/>
          </a:xfrm>
          <a:prstGeom prst="rect">
            <a:avLst/>
          </a:prstGeom>
          <a:noFill/>
        </p:spPr>
        <p:txBody>
          <a:bodyPr wrap="square" rtlCol="0">
            <a:spAutoFit/>
          </a:bodyPr>
          <a:lstStyle/>
          <a:p>
            <a:r>
              <a:rPr lang="en-US" sz="3200" dirty="0">
                <a:latin typeface="Avenir Book" panose="02000503020000020003" pitchFamily="2" charset="0"/>
              </a:rPr>
              <a:t>A6</a:t>
            </a:r>
          </a:p>
        </p:txBody>
      </p:sp>
      <p:sp>
        <p:nvSpPr>
          <p:cNvPr id="15" name="TextBox 14">
            <a:extLst>
              <a:ext uri="{FF2B5EF4-FFF2-40B4-BE49-F238E27FC236}">
                <a16:creationId xmlns:a16="http://schemas.microsoft.com/office/drawing/2014/main" id="{5DA52C8A-03D3-694C-B957-A90AD2875FDC}"/>
              </a:ext>
            </a:extLst>
          </p:cNvPr>
          <p:cNvSpPr txBox="1"/>
          <p:nvPr/>
        </p:nvSpPr>
        <p:spPr>
          <a:xfrm>
            <a:off x="2448691" y="8859068"/>
            <a:ext cx="6075378" cy="338554"/>
          </a:xfrm>
          <a:prstGeom prst="rect">
            <a:avLst/>
          </a:prstGeom>
          <a:noFill/>
        </p:spPr>
        <p:txBody>
          <a:bodyPr wrap="square" rtlCol="0">
            <a:spAutoFit/>
          </a:bodyPr>
          <a:lstStyle/>
          <a:p>
            <a:r>
              <a:rPr lang="en-US" sz="1600" dirty="0">
                <a:latin typeface="Avenir Book" panose="02000503020000020003" pitchFamily="2" charset="0"/>
              </a:rPr>
              <a:t>UPPER FLOOR PATTERNS PLAN</a:t>
            </a:r>
          </a:p>
        </p:txBody>
      </p:sp>
      <p:sp>
        <p:nvSpPr>
          <p:cNvPr id="16" name="TextBox 15">
            <a:extLst>
              <a:ext uri="{FF2B5EF4-FFF2-40B4-BE49-F238E27FC236}">
                <a16:creationId xmlns:a16="http://schemas.microsoft.com/office/drawing/2014/main" id="{07FBF44F-A30D-574A-B598-5FB60480C423}"/>
              </a:ext>
            </a:extLst>
          </p:cNvPr>
          <p:cNvSpPr txBox="1"/>
          <p:nvPr/>
        </p:nvSpPr>
        <p:spPr>
          <a:xfrm>
            <a:off x="11818841" y="9148536"/>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3411362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32736A75-A5FC-45BC-A0D0-E6E2E2CB774E}"/>
              </a:ext>
            </a:extLst>
          </p:cNvPr>
          <p:cNvPicPr>
            <a:picLocks noChangeAspect="1"/>
          </p:cNvPicPr>
          <p:nvPr/>
        </p:nvPicPr>
        <p:blipFill>
          <a:blip r:embed="rId2"/>
          <a:stretch>
            <a:fillRect/>
          </a:stretch>
        </p:blipFill>
        <p:spPr>
          <a:xfrm>
            <a:off x="916393" y="514705"/>
            <a:ext cx="12066453" cy="9345297"/>
          </a:xfrm>
          <a:prstGeom prst="rect">
            <a:avLst/>
          </a:prstGeom>
        </p:spPr>
      </p:pic>
      <p:sp>
        <p:nvSpPr>
          <p:cNvPr id="5" name="TextBox 4">
            <a:extLst>
              <a:ext uri="{FF2B5EF4-FFF2-40B4-BE49-F238E27FC236}">
                <a16:creationId xmlns:a16="http://schemas.microsoft.com/office/drawing/2014/main" id="{3317248D-CD5A-4D3B-85C0-4619A242B3D0}"/>
              </a:ext>
            </a:extLst>
          </p:cNvPr>
          <p:cNvSpPr txBox="1"/>
          <p:nvPr/>
        </p:nvSpPr>
        <p:spPr>
          <a:xfrm>
            <a:off x="590929" y="672531"/>
            <a:ext cx="6572158"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Lounge Rendering </a:t>
            </a:r>
            <a:endParaRPr lang="en-US" sz="3084" dirty="0"/>
          </a:p>
        </p:txBody>
      </p:sp>
      <p:pic>
        <p:nvPicPr>
          <p:cNvPr id="4" name="Picture 3">
            <a:extLst>
              <a:ext uri="{FF2B5EF4-FFF2-40B4-BE49-F238E27FC236}">
                <a16:creationId xmlns:a16="http://schemas.microsoft.com/office/drawing/2014/main" id="{56B9A64D-8BAF-D040-9247-42209060A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AA8355CB-921B-1747-8E62-4A7A40391BFA}"/>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82D943B4-4375-6549-9B2E-85F893599B80}"/>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C55039A7-9C56-A045-8F00-B8D9B9F3FED4}"/>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9" name="TextBox 8">
            <a:extLst>
              <a:ext uri="{FF2B5EF4-FFF2-40B4-BE49-F238E27FC236}">
                <a16:creationId xmlns:a16="http://schemas.microsoft.com/office/drawing/2014/main" id="{2877063F-AAEF-6C44-8597-AE398A9725DF}"/>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0" name="TextBox 9">
            <a:extLst>
              <a:ext uri="{FF2B5EF4-FFF2-40B4-BE49-F238E27FC236}">
                <a16:creationId xmlns:a16="http://schemas.microsoft.com/office/drawing/2014/main" id="{2C7BDD90-53E2-1F48-A6F9-5557B0CC93D7}"/>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P.6</a:t>
            </a:r>
          </a:p>
        </p:txBody>
      </p:sp>
      <p:sp>
        <p:nvSpPr>
          <p:cNvPr id="11" name="TextBox 10">
            <a:extLst>
              <a:ext uri="{FF2B5EF4-FFF2-40B4-BE49-F238E27FC236}">
                <a16:creationId xmlns:a16="http://schemas.microsoft.com/office/drawing/2014/main" id="{6100163C-B92D-F142-B91D-1345BEC0E5B6}"/>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Social Lounge</a:t>
            </a:r>
          </a:p>
          <a:p>
            <a:r>
              <a:rPr lang="en-US" sz="1100">
                <a:latin typeface="Avenir Book" panose="02000503020000020003" pitchFamily="2" charset="0"/>
              </a:rPr>
              <a:t>View.</a:t>
            </a:r>
          </a:p>
        </p:txBody>
      </p:sp>
      <p:sp>
        <p:nvSpPr>
          <p:cNvPr id="12" name="TextBox 11">
            <a:extLst>
              <a:ext uri="{FF2B5EF4-FFF2-40B4-BE49-F238E27FC236}">
                <a16:creationId xmlns:a16="http://schemas.microsoft.com/office/drawing/2014/main" id="{2550E24F-8AC7-1B4F-B040-D5E5F974F8A9}"/>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13" name="Oval 12">
            <a:extLst>
              <a:ext uri="{FF2B5EF4-FFF2-40B4-BE49-F238E27FC236}">
                <a16:creationId xmlns:a16="http://schemas.microsoft.com/office/drawing/2014/main" id="{D6DD901D-1B7A-E648-8DFD-66ACCF1ECEB2}"/>
              </a:ext>
            </a:extLst>
          </p:cNvPr>
          <p:cNvSpPr/>
          <p:nvPr/>
        </p:nvSpPr>
        <p:spPr>
          <a:xfrm>
            <a:off x="881801" y="8662561"/>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1CB54A6-A394-1849-B9E8-2C90A9840293}"/>
              </a:ext>
            </a:extLst>
          </p:cNvPr>
          <p:cNvCxnSpPr>
            <a:cxnSpLocks/>
            <a:stCxn id="13" idx="6"/>
          </p:cNvCxnSpPr>
          <p:nvPr/>
        </p:nvCxnSpPr>
        <p:spPr>
          <a:xfrm>
            <a:off x="1719402" y="9081362"/>
            <a:ext cx="11263444"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B44EA23-4F48-5F44-BCCD-5D78CE1F4D37}"/>
              </a:ext>
            </a:extLst>
          </p:cNvPr>
          <p:cNvSpPr txBox="1"/>
          <p:nvPr/>
        </p:nvSpPr>
        <p:spPr>
          <a:xfrm>
            <a:off x="975137" y="8788973"/>
            <a:ext cx="837601" cy="584775"/>
          </a:xfrm>
          <a:prstGeom prst="rect">
            <a:avLst/>
          </a:prstGeom>
          <a:noFill/>
        </p:spPr>
        <p:txBody>
          <a:bodyPr wrap="square" rtlCol="0">
            <a:spAutoFit/>
          </a:bodyPr>
          <a:lstStyle/>
          <a:p>
            <a:r>
              <a:rPr lang="en-US" sz="3200" dirty="0">
                <a:latin typeface="Avenir Book" panose="02000503020000020003" pitchFamily="2" charset="0"/>
              </a:rPr>
              <a:t>P6</a:t>
            </a:r>
          </a:p>
        </p:txBody>
      </p:sp>
      <p:sp>
        <p:nvSpPr>
          <p:cNvPr id="16" name="TextBox 15">
            <a:extLst>
              <a:ext uri="{FF2B5EF4-FFF2-40B4-BE49-F238E27FC236}">
                <a16:creationId xmlns:a16="http://schemas.microsoft.com/office/drawing/2014/main" id="{211209F0-D8C3-AE42-A15A-77E2B00329F3}"/>
              </a:ext>
            </a:extLst>
          </p:cNvPr>
          <p:cNvSpPr txBox="1"/>
          <p:nvPr/>
        </p:nvSpPr>
        <p:spPr>
          <a:xfrm>
            <a:off x="1750357" y="8791892"/>
            <a:ext cx="6075378" cy="338554"/>
          </a:xfrm>
          <a:prstGeom prst="rect">
            <a:avLst/>
          </a:prstGeom>
          <a:noFill/>
        </p:spPr>
        <p:txBody>
          <a:bodyPr wrap="square" rtlCol="0">
            <a:spAutoFit/>
          </a:bodyPr>
          <a:lstStyle/>
          <a:p>
            <a:r>
              <a:rPr lang="en-US" sz="1600" dirty="0">
                <a:latin typeface="Avenir Book" panose="02000503020000020003" pitchFamily="2" charset="0"/>
              </a:rPr>
              <a:t>UPPER FLOOR SOCIAL LOUNGE PERSPECTIVE</a:t>
            </a:r>
          </a:p>
        </p:txBody>
      </p:sp>
      <p:sp>
        <p:nvSpPr>
          <p:cNvPr id="17" name="TextBox 16">
            <a:extLst>
              <a:ext uri="{FF2B5EF4-FFF2-40B4-BE49-F238E27FC236}">
                <a16:creationId xmlns:a16="http://schemas.microsoft.com/office/drawing/2014/main" id="{8EB799A4-E255-DD40-820F-79253CAFAA8B}"/>
              </a:ext>
            </a:extLst>
          </p:cNvPr>
          <p:cNvSpPr txBox="1"/>
          <p:nvPr/>
        </p:nvSpPr>
        <p:spPr>
          <a:xfrm>
            <a:off x="12520814" y="9081360"/>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3379827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84BBB55-E4A7-450F-BC40-4E2140C7289A}"/>
              </a:ext>
            </a:extLst>
          </p:cNvPr>
          <p:cNvPicPr>
            <a:picLocks noChangeAspect="1"/>
          </p:cNvPicPr>
          <p:nvPr/>
        </p:nvPicPr>
        <p:blipFill>
          <a:blip r:embed="rId2"/>
          <a:stretch>
            <a:fillRect/>
          </a:stretch>
        </p:blipFill>
        <p:spPr>
          <a:xfrm>
            <a:off x="1422399" y="964111"/>
            <a:ext cx="10713960" cy="8304422"/>
          </a:xfrm>
          <a:prstGeom prst="rect">
            <a:avLst/>
          </a:prstGeom>
        </p:spPr>
      </p:pic>
      <p:sp>
        <p:nvSpPr>
          <p:cNvPr id="5" name="TextBox 4">
            <a:extLst>
              <a:ext uri="{FF2B5EF4-FFF2-40B4-BE49-F238E27FC236}">
                <a16:creationId xmlns:a16="http://schemas.microsoft.com/office/drawing/2014/main" id="{7307009A-BAE8-4BA0-A0DE-43D18509A245}"/>
              </a:ext>
            </a:extLst>
          </p:cNvPr>
          <p:cNvSpPr txBox="1"/>
          <p:nvPr/>
        </p:nvSpPr>
        <p:spPr>
          <a:xfrm>
            <a:off x="659199" y="376817"/>
            <a:ext cx="600923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Office Rendering </a:t>
            </a:r>
            <a:endParaRPr lang="en-US" sz="3084"/>
          </a:p>
        </p:txBody>
      </p:sp>
      <p:pic>
        <p:nvPicPr>
          <p:cNvPr id="4" name="Picture 3">
            <a:extLst>
              <a:ext uri="{FF2B5EF4-FFF2-40B4-BE49-F238E27FC236}">
                <a16:creationId xmlns:a16="http://schemas.microsoft.com/office/drawing/2014/main" id="{DAB60C48-1FC2-E549-9D9A-7103087D6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6463EC8E-6BBD-CF46-80D9-CA572B28040D}"/>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66817A81-1B86-4F4C-B0E1-31B439C96614}"/>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7BF36914-3BD8-7247-8BE3-98447F30EACD}"/>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9" name="TextBox 8">
            <a:extLst>
              <a:ext uri="{FF2B5EF4-FFF2-40B4-BE49-F238E27FC236}">
                <a16:creationId xmlns:a16="http://schemas.microsoft.com/office/drawing/2014/main" id="{797E1F6E-5AA8-3841-92CF-2AEED5D312E4}"/>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0" name="TextBox 9">
            <a:extLst>
              <a:ext uri="{FF2B5EF4-FFF2-40B4-BE49-F238E27FC236}">
                <a16:creationId xmlns:a16="http://schemas.microsoft.com/office/drawing/2014/main" id="{3CF977EC-85C0-A84E-B8D4-79241EDB6E2F}"/>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P.7</a:t>
            </a:r>
          </a:p>
        </p:txBody>
      </p:sp>
      <p:sp>
        <p:nvSpPr>
          <p:cNvPr id="11" name="TextBox 10">
            <a:extLst>
              <a:ext uri="{FF2B5EF4-FFF2-40B4-BE49-F238E27FC236}">
                <a16:creationId xmlns:a16="http://schemas.microsoft.com/office/drawing/2014/main" id="{8FA9E368-637E-6644-A257-34DDB885E172}"/>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Floor Office </a:t>
            </a:r>
          </a:p>
          <a:p>
            <a:r>
              <a:rPr lang="en-US" sz="1100">
                <a:latin typeface="Avenir Book" panose="02000503020000020003" pitchFamily="2" charset="0"/>
              </a:rPr>
              <a:t>Staff lounge view</a:t>
            </a:r>
          </a:p>
        </p:txBody>
      </p:sp>
      <p:sp>
        <p:nvSpPr>
          <p:cNvPr id="12" name="TextBox 11">
            <a:extLst>
              <a:ext uri="{FF2B5EF4-FFF2-40B4-BE49-F238E27FC236}">
                <a16:creationId xmlns:a16="http://schemas.microsoft.com/office/drawing/2014/main" id="{E726BB3F-63A0-3245-B4FF-1FC8EF15A247}"/>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13" name="Oval 12">
            <a:extLst>
              <a:ext uri="{FF2B5EF4-FFF2-40B4-BE49-F238E27FC236}">
                <a16:creationId xmlns:a16="http://schemas.microsoft.com/office/drawing/2014/main" id="{856E0D82-D73F-984A-B7F0-BF40FDEB18D6}"/>
              </a:ext>
            </a:extLst>
          </p:cNvPr>
          <p:cNvSpPr/>
          <p:nvPr/>
        </p:nvSpPr>
        <p:spPr>
          <a:xfrm>
            <a:off x="1343072" y="8831335"/>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6A0EA33-08BA-1F40-A2C1-6BBAA5ECB4B6}"/>
              </a:ext>
            </a:extLst>
          </p:cNvPr>
          <p:cNvCxnSpPr>
            <a:cxnSpLocks/>
            <a:stCxn id="13" idx="6"/>
          </p:cNvCxnSpPr>
          <p:nvPr/>
        </p:nvCxnSpPr>
        <p:spPr>
          <a:xfrm>
            <a:off x="2180673" y="9250136"/>
            <a:ext cx="9896443"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AE2D808-765A-2643-906B-C87FAAA2D1B5}"/>
              </a:ext>
            </a:extLst>
          </p:cNvPr>
          <p:cNvSpPr txBox="1"/>
          <p:nvPr/>
        </p:nvSpPr>
        <p:spPr>
          <a:xfrm>
            <a:off x="1436408" y="8957747"/>
            <a:ext cx="837601" cy="584775"/>
          </a:xfrm>
          <a:prstGeom prst="rect">
            <a:avLst/>
          </a:prstGeom>
          <a:noFill/>
        </p:spPr>
        <p:txBody>
          <a:bodyPr wrap="square" rtlCol="0">
            <a:spAutoFit/>
          </a:bodyPr>
          <a:lstStyle/>
          <a:p>
            <a:r>
              <a:rPr lang="en-US" sz="3200" dirty="0">
                <a:latin typeface="Avenir Book" panose="02000503020000020003" pitchFamily="2" charset="0"/>
              </a:rPr>
              <a:t>P7</a:t>
            </a:r>
          </a:p>
        </p:txBody>
      </p:sp>
      <p:sp>
        <p:nvSpPr>
          <p:cNvPr id="16" name="TextBox 15">
            <a:extLst>
              <a:ext uri="{FF2B5EF4-FFF2-40B4-BE49-F238E27FC236}">
                <a16:creationId xmlns:a16="http://schemas.microsoft.com/office/drawing/2014/main" id="{A0C38177-7DD2-C84B-9AB7-BBEF673A2CCD}"/>
              </a:ext>
            </a:extLst>
          </p:cNvPr>
          <p:cNvSpPr txBox="1"/>
          <p:nvPr/>
        </p:nvSpPr>
        <p:spPr>
          <a:xfrm>
            <a:off x="2211628" y="8960666"/>
            <a:ext cx="6075378" cy="338554"/>
          </a:xfrm>
          <a:prstGeom prst="rect">
            <a:avLst/>
          </a:prstGeom>
          <a:noFill/>
        </p:spPr>
        <p:txBody>
          <a:bodyPr wrap="square" rtlCol="0">
            <a:spAutoFit/>
          </a:bodyPr>
          <a:lstStyle/>
          <a:p>
            <a:r>
              <a:rPr lang="en-US" sz="1600" dirty="0">
                <a:latin typeface="Avenir Book" panose="02000503020000020003" pitchFamily="2" charset="0"/>
              </a:rPr>
              <a:t>UPPER FLOOR STAFF BREAKROOM + OFFICES</a:t>
            </a:r>
          </a:p>
        </p:txBody>
      </p:sp>
      <p:sp>
        <p:nvSpPr>
          <p:cNvPr id="17" name="TextBox 16">
            <a:extLst>
              <a:ext uri="{FF2B5EF4-FFF2-40B4-BE49-F238E27FC236}">
                <a16:creationId xmlns:a16="http://schemas.microsoft.com/office/drawing/2014/main" id="{EF5DE6B4-C03E-304E-8C10-3F2420E2FFBF}"/>
              </a:ext>
            </a:extLst>
          </p:cNvPr>
          <p:cNvSpPr txBox="1"/>
          <p:nvPr/>
        </p:nvSpPr>
        <p:spPr>
          <a:xfrm>
            <a:off x="11581778" y="9250134"/>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3518930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AA6C808F-6EB3-DB45-AC37-B49AF31BF374}"/>
              </a:ext>
            </a:extLst>
          </p:cNvPr>
          <p:cNvSpPr/>
          <p:nvPr/>
        </p:nvSpPr>
        <p:spPr>
          <a:xfrm>
            <a:off x="1343072" y="8831335"/>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17EA58CF-3C91-425F-BCEC-520289E67834}"/>
              </a:ext>
            </a:extLst>
          </p:cNvPr>
          <p:cNvSpPr txBox="1"/>
          <p:nvPr/>
        </p:nvSpPr>
        <p:spPr>
          <a:xfrm>
            <a:off x="520018" y="254153"/>
            <a:ext cx="741965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Kitchenette Elevation</a:t>
            </a:r>
            <a:endParaRPr lang="en-US" sz="3084"/>
          </a:p>
        </p:txBody>
      </p:sp>
      <p:pic>
        <p:nvPicPr>
          <p:cNvPr id="4" name="Picture 3">
            <a:extLst>
              <a:ext uri="{FF2B5EF4-FFF2-40B4-BE49-F238E27FC236}">
                <a16:creationId xmlns:a16="http://schemas.microsoft.com/office/drawing/2014/main" id="{BD99A977-7EDB-7248-B54B-39729D361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24A05FD7-25A2-9143-A4D8-BF82E1471649}"/>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29DF4606-4A54-A54D-AB59-98B49413249A}"/>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94073A16-6A66-3E4A-892E-A1B67B9733F4}"/>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9" name="TextBox 8">
            <a:extLst>
              <a:ext uri="{FF2B5EF4-FFF2-40B4-BE49-F238E27FC236}">
                <a16:creationId xmlns:a16="http://schemas.microsoft.com/office/drawing/2014/main" id="{636F0FA2-E81E-5145-B2A0-1E43946163EA}"/>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0" name="TextBox 9">
            <a:extLst>
              <a:ext uri="{FF2B5EF4-FFF2-40B4-BE49-F238E27FC236}">
                <a16:creationId xmlns:a16="http://schemas.microsoft.com/office/drawing/2014/main" id="{5E5365EE-9E3A-A543-AECA-3CBBB3507350}"/>
              </a:ext>
            </a:extLst>
          </p:cNvPr>
          <p:cNvSpPr txBox="1"/>
          <p:nvPr/>
        </p:nvSpPr>
        <p:spPr>
          <a:xfrm>
            <a:off x="14142203" y="8751283"/>
            <a:ext cx="1147482" cy="830997"/>
          </a:xfrm>
          <a:prstGeom prst="rect">
            <a:avLst/>
          </a:prstGeom>
          <a:noFill/>
        </p:spPr>
        <p:txBody>
          <a:bodyPr wrap="square" rtlCol="0">
            <a:spAutoFit/>
          </a:bodyPr>
          <a:lstStyle/>
          <a:p>
            <a:r>
              <a:rPr lang="en-US" sz="4800">
                <a:latin typeface="Avenir Book" panose="02000503020000020003" pitchFamily="2" charset="0"/>
              </a:rPr>
              <a:t>E.1</a:t>
            </a:r>
          </a:p>
        </p:txBody>
      </p:sp>
      <p:sp>
        <p:nvSpPr>
          <p:cNvPr id="11" name="TextBox 10">
            <a:extLst>
              <a:ext uri="{FF2B5EF4-FFF2-40B4-BE49-F238E27FC236}">
                <a16:creationId xmlns:a16="http://schemas.microsoft.com/office/drawing/2014/main" id="{100A3864-0FE7-D741-9EDF-83044764DACD}"/>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Staff Lounge </a:t>
            </a:r>
          </a:p>
          <a:p>
            <a:r>
              <a:rPr lang="en-US" sz="1100">
                <a:latin typeface="Avenir Book" panose="02000503020000020003" pitchFamily="2" charset="0"/>
              </a:rPr>
              <a:t>Kitchenette Elevation.</a:t>
            </a:r>
          </a:p>
        </p:txBody>
      </p:sp>
      <p:sp>
        <p:nvSpPr>
          <p:cNvPr id="12" name="TextBox 11">
            <a:extLst>
              <a:ext uri="{FF2B5EF4-FFF2-40B4-BE49-F238E27FC236}">
                <a16:creationId xmlns:a16="http://schemas.microsoft.com/office/drawing/2014/main" id="{072C21BE-2DE3-CD4B-8F45-65A2F7F67A30}"/>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Elevation</a:t>
            </a:r>
          </a:p>
        </p:txBody>
      </p:sp>
      <p:cxnSp>
        <p:nvCxnSpPr>
          <p:cNvPr id="13" name="Straight Connector 12">
            <a:extLst>
              <a:ext uri="{FF2B5EF4-FFF2-40B4-BE49-F238E27FC236}">
                <a16:creationId xmlns:a16="http://schemas.microsoft.com/office/drawing/2014/main" id="{A9F9D0DA-D646-4345-9622-85307A1A614D}"/>
              </a:ext>
            </a:extLst>
          </p:cNvPr>
          <p:cNvCxnSpPr>
            <a:cxnSpLocks/>
          </p:cNvCxnSpPr>
          <p:nvPr/>
        </p:nvCxnSpPr>
        <p:spPr>
          <a:xfrm>
            <a:off x="2180673" y="9250136"/>
            <a:ext cx="9896443"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8881A59-5191-2B4A-932B-0310D7F0C45E}"/>
              </a:ext>
            </a:extLst>
          </p:cNvPr>
          <p:cNvSpPr txBox="1"/>
          <p:nvPr/>
        </p:nvSpPr>
        <p:spPr>
          <a:xfrm>
            <a:off x="1436408" y="8957747"/>
            <a:ext cx="837601" cy="584775"/>
          </a:xfrm>
          <a:prstGeom prst="rect">
            <a:avLst/>
          </a:prstGeom>
          <a:noFill/>
        </p:spPr>
        <p:txBody>
          <a:bodyPr wrap="square" rtlCol="0">
            <a:spAutoFit/>
          </a:bodyPr>
          <a:lstStyle/>
          <a:p>
            <a:r>
              <a:rPr lang="en-US" sz="3200" dirty="0">
                <a:latin typeface="Avenir Book" panose="02000503020000020003" pitchFamily="2" charset="0"/>
              </a:rPr>
              <a:t>E1</a:t>
            </a:r>
          </a:p>
        </p:txBody>
      </p:sp>
      <p:sp>
        <p:nvSpPr>
          <p:cNvPr id="15" name="TextBox 14">
            <a:extLst>
              <a:ext uri="{FF2B5EF4-FFF2-40B4-BE49-F238E27FC236}">
                <a16:creationId xmlns:a16="http://schemas.microsoft.com/office/drawing/2014/main" id="{3ACED790-A772-3647-8FB3-7915A46FC364}"/>
              </a:ext>
            </a:extLst>
          </p:cNvPr>
          <p:cNvSpPr txBox="1"/>
          <p:nvPr/>
        </p:nvSpPr>
        <p:spPr>
          <a:xfrm>
            <a:off x="2211628" y="8960666"/>
            <a:ext cx="6075378" cy="338554"/>
          </a:xfrm>
          <a:prstGeom prst="rect">
            <a:avLst/>
          </a:prstGeom>
          <a:noFill/>
        </p:spPr>
        <p:txBody>
          <a:bodyPr wrap="square" rtlCol="0">
            <a:spAutoFit/>
          </a:bodyPr>
          <a:lstStyle/>
          <a:p>
            <a:r>
              <a:rPr lang="en-US" sz="1600" dirty="0">
                <a:latin typeface="Avenir Book" panose="02000503020000020003" pitchFamily="2" charset="0"/>
              </a:rPr>
              <a:t>UPPER FLOOR STAFF BREAK ROOM KITCHEN</a:t>
            </a:r>
          </a:p>
        </p:txBody>
      </p:sp>
      <p:sp>
        <p:nvSpPr>
          <p:cNvPr id="16" name="TextBox 15">
            <a:extLst>
              <a:ext uri="{FF2B5EF4-FFF2-40B4-BE49-F238E27FC236}">
                <a16:creationId xmlns:a16="http://schemas.microsoft.com/office/drawing/2014/main" id="{15B94118-7AA7-AA48-B58B-6CFFF55FCC65}"/>
              </a:ext>
            </a:extLst>
          </p:cNvPr>
          <p:cNvSpPr txBox="1"/>
          <p:nvPr/>
        </p:nvSpPr>
        <p:spPr>
          <a:xfrm>
            <a:off x="11581778" y="9250134"/>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2826711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2015BF-8B53-46A6-A55A-B2F17A1A6E8E}"/>
              </a:ext>
            </a:extLst>
          </p:cNvPr>
          <p:cNvSpPr txBox="1"/>
          <p:nvPr/>
        </p:nvSpPr>
        <p:spPr>
          <a:xfrm>
            <a:off x="642832" y="376817"/>
            <a:ext cx="7229929"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Bathroom Elevations </a:t>
            </a:r>
            <a:endParaRPr lang="en-US" sz="3084"/>
          </a:p>
        </p:txBody>
      </p:sp>
      <p:pic>
        <p:nvPicPr>
          <p:cNvPr id="4" name="Picture 3">
            <a:extLst>
              <a:ext uri="{FF2B5EF4-FFF2-40B4-BE49-F238E27FC236}">
                <a16:creationId xmlns:a16="http://schemas.microsoft.com/office/drawing/2014/main" id="{0C704932-E650-D04A-81D1-7165EDEB9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B37C567C-B356-FA46-B54D-D89F9F5FCE2A}"/>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1B99366F-9C72-AD47-8EFC-246FCA8ECAA9}"/>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97F2FF93-A8C0-6A43-A548-BD286AAF4119}"/>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9" name="TextBox 8">
            <a:extLst>
              <a:ext uri="{FF2B5EF4-FFF2-40B4-BE49-F238E27FC236}">
                <a16:creationId xmlns:a16="http://schemas.microsoft.com/office/drawing/2014/main" id="{29773606-24BA-BA48-A860-CF463B988269}"/>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0" name="TextBox 9">
            <a:extLst>
              <a:ext uri="{FF2B5EF4-FFF2-40B4-BE49-F238E27FC236}">
                <a16:creationId xmlns:a16="http://schemas.microsoft.com/office/drawing/2014/main" id="{DE1E8F01-834C-4B48-94AD-D82054311834}"/>
              </a:ext>
            </a:extLst>
          </p:cNvPr>
          <p:cNvSpPr txBox="1"/>
          <p:nvPr/>
        </p:nvSpPr>
        <p:spPr>
          <a:xfrm>
            <a:off x="14056659" y="8751283"/>
            <a:ext cx="1147482" cy="830997"/>
          </a:xfrm>
          <a:prstGeom prst="rect">
            <a:avLst/>
          </a:prstGeom>
          <a:noFill/>
        </p:spPr>
        <p:txBody>
          <a:bodyPr wrap="square" rtlCol="0">
            <a:spAutoFit/>
          </a:bodyPr>
          <a:lstStyle/>
          <a:p>
            <a:r>
              <a:rPr lang="en-US" sz="4800">
                <a:latin typeface="Avenir Book" panose="02000503020000020003" pitchFamily="2" charset="0"/>
              </a:rPr>
              <a:t>E.2</a:t>
            </a:r>
          </a:p>
        </p:txBody>
      </p:sp>
      <p:sp>
        <p:nvSpPr>
          <p:cNvPr id="11" name="TextBox 10">
            <a:extLst>
              <a:ext uri="{FF2B5EF4-FFF2-40B4-BE49-F238E27FC236}">
                <a16:creationId xmlns:a16="http://schemas.microsoft.com/office/drawing/2014/main" id="{C699DEBB-3391-A149-8977-2D48E6479351}"/>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Staff and Public </a:t>
            </a:r>
          </a:p>
          <a:p>
            <a:r>
              <a:rPr lang="en-US" sz="1100">
                <a:latin typeface="Avenir Book" panose="02000503020000020003" pitchFamily="2" charset="0"/>
              </a:rPr>
              <a:t>Bathroom Elevation.</a:t>
            </a:r>
          </a:p>
        </p:txBody>
      </p:sp>
      <p:sp>
        <p:nvSpPr>
          <p:cNvPr id="12" name="TextBox 11">
            <a:extLst>
              <a:ext uri="{FF2B5EF4-FFF2-40B4-BE49-F238E27FC236}">
                <a16:creationId xmlns:a16="http://schemas.microsoft.com/office/drawing/2014/main" id="{7F751236-CDE1-6845-B3F9-362D901E73C7}"/>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Elevation</a:t>
            </a:r>
          </a:p>
        </p:txBody>
      </p:sp>
      <p:pic>
        <p:nvPicPr>
          <p:cNvPr id="3" name="Picture 2" descr="Diagram&#10;&#10;Description automatically generated">
            <a:extLst>
              <a:ext uri="{FF2B5EF4-FFF2-40B4-BE49-F238E27FC236}">
                <a16:creationId xmlns:a16="http://schemas.microsoft.com/office/drawing/2014/main" id="{8DCFE8EA-5057-FF48-B83A-AC40037A8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2495" y="2751171"/>
            <a:ext cx="4183772" cy="5190562"/>
          </a:xfrm>
          <a:prstGeom prst="rect">
            <a:avLst/>
          </a:prstGeom>
        </p:spPr>
      </p:pic>
      <p:pic>
        <p:nvPicPr>
          <p:cNvPr id="14" name="Picture 13" descr="A picture containing indoor, bathroom, tiled&#10;&#10;Description automatically generated">
            <a:extLst>
              <a:ext uri="{FF2B5EF4-FFF2-40B4-BE49-F238E27FC236}">
                <a16:creationId xmlns:a16="http://schemas.microsoft.com/office/drawing/2014/main" id="{21F51DB3-CBB8-604C-BCD1-5F5884864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75" y="2658906"/>
            <a:ext cx="6677004" cy="5312885"/>
          </a:xfrm>
          <a:prstGeom prst="rect">
            <a:avLst/>
          </a:prstGeom>
        </p:spPr>
      </p:pic>
      <p:sp>
        <p:nvSpPr>
          <p:cNvPr id="15" name="Oval 14">
            <a:extLst>
              <a:ext uri="{FF2B5EF4-FFF2-40B4-BE49-F238E27FC236}">
                <a16:creationId xmlns:a16="http://schemas.microsoft.com/office/drawing/2014/main" id="{E55F3A26-C544-2D41-B2BC-F58EBF08FD96}"/>
              </a:ext>
            </a:extLst>
          </p:cNvPr>
          <p:cNvSpPr/>
          <p:nvPr/>
        </p:nvSpPr>
        <p:spPr>
          <a:xfrm>
            <a:off x="651228" y="8096785"/>
            <a:ext cx="702932" cy="702932"/>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D660010B-0C6F-834F-B181-1107D1BE6ACA}"/>
              </a:ext>
            </a:extLst>
          </p:cNvPr>
          <p:cNvSpPr txBox="1"/>
          <p:nvPr/>
        </p:nvSpPr>
        <p:spPr>
          <a:xfrm>
            <a:off x="729251" y="8223196"/>
            <a:ext cx="837601" cy="461665"/>
          </a:xfrm>
          <a:prstGeom prst="rect">
            <a:avLst/>
          </a:prstGeom>
          <a:noFill/>
        </p:spPr>
        <p:txBody>
          <a:bodyPr wrap="square" rtlCol="0">
            <a:spAutoFit/>
          </a:bodyPr>
          <a:lstStyle/>
          <a:p>
            <a:r>
              <a:rPr lang="en-US" sz="2400" dirty="0">
                <a:latin typeface="Avenir Book" panose="02000503020000020003" pitchFamily="2" charset="0"/>
              </a:rPr>
              <a:t>E2</a:t>
            </a:r>
          </a:p>
        </p:txBody>
      </p:sp>
      <p:sp>
        <p:nvSpPr>
          <p:cNvPr id="18" name="TextBox 17">
            <a:extLst>
              <a:ext uri="{FF2B5EF4-FFF2-40B4-BE49-F238E27FC236}">
                <a16:creationId xmlns:a16="http://schemas.microsoft.com/office/drawing/2014/main" id="{42085D23-966C-4D45-AC6C-4ED161A083E8}"/>
              </a:ext>
            </a:extLst>
          </p:cNvPr>
          <p:cNvSpPr txBox="1"/>
          <p:nvPr/>
        </p:nvSpPr>
        <p:spPr>
          <a:xfrm>
            <a:off x="1252035" y="8108340"/>
            <a:ext cx="6075378" cy="338554"/>
          </a:xfrm>
          <a:prstGeom prst="rect">
            <a:avLst/>
          </a:prstGeom>
          <a:noFill/>
        </p:spPr>
        <p:txBody>
          <a:bodyPr wrap="square" rtlCol="0">
            <a:spAutoFit/>
          </a:bodyPr>
          <a:lstStyle/>
          <a:p>
            <a:r>
              <a:rPr lang="en-US" sz="1600" dirty="0">
                <a:latin typeface="Avenir Book" panose="02000503020000020003" pitchFamily="2" charset="0"/>
              </a:rPr>
              <a:t>UPPER FLOOR PUBLIC WOMENS RESTROOM SINK WALL</a:t>
            </a:r>
          </a:p>
        </p:txBody>
      </p:sp>
      <p:sp>
        <p:nvSpPr>
          <p:cNvPr id="19" name="TextBox 18">
            <a:extLst>
              <a:ext uri="{FF2B5EF4-FFF2-40B4-BE49-F238E27FC236}">
                <a16:creationId xmlns:a16="http://schemas.microsoft.com/office/drawing/2014/main" id="{64253924-71DA-4748-A24C-0B99B758A5FE}"/>
              </a:ext>
            </a:extLst>
          </p:cNvPr>
          <p:cNvSpPr txBox="1"/>
          <p:nvPr/>
        </p:nvSpPr>
        <p:spPr>
          <a:xfrm>
            <a:off x="6826722" y="8430920"/>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
        <p:nvSpPr>
          <p:cNvPr id="25" name="TextBox 24">
            <a:extLst>
              <a:ext uri="{FF2B5EF4-FFF2-40B4-BE49-F238E27FC236}">
                <a16:creationId xmlns:a16="http://schemas.microsoft.com/office/drawing/2014/main" id="{DC64720E-A7D6-8F44-AEC4-2146D6459274}"/>
              </a:ext>
            </a:extLst>
          </p:cNvPr>
          <p:cNvSpPr txBox="1"/>
          <p:nvPr/>
        </p:nvSpPr>
        <p:spPr>
          <a:xfrm>
            <a:off x="9227815" y="8144359"/>
            <a:ext cx="6075378" cy="338554"/>
          </a:xfrm>
          <a:prstGeom prst="rect">
            <a:avLst/>
          </a:prstGeom>
          <a:noFill/>
        </p:spPr>
        <p:txBody>
          <a:bodyPr wrap="square" rtlCol="0">
            <a:spAutoFit/>
          </a:bodyPr>
          <a:lstStyle/>
          <a:p>
            <a:r>
              <a:rPr lang="en-US" sz="1600" dirty="0">
                <a:latin typeface="Avenir Book" panose="02000503020000020003" pitchFamily="2" charset="0"/>
              </a:rPr>
              <a:t>MAIN LEVEL STAFF BATH SINK WALL</a:t>
            </a:r>
          </a:p>
        </p:txBody>
      </p:sp>
      <p:sp>
        <p:nvSpPr>
          <p:cNvPr id="27" name="Oval 26">
            <a:extLst>
              <a:ext uri="{FF2B5EF4-FFF2-40B4-BE49-F238E27FC236}">
                <a16:creationId xmlns:a16="http://schemas.microsoft.com/office/drawing/2014/main" id="{F623C02A-4547-8B47-A133-D7E943138C3D}"/>
              </a:ext>
            </a:extLst>
          </p:cNvPr>
          <p:cNvSpPr/>
          <p:nvPr/>
        </p:nvSpPr>
        <p:spPr>
          <a:xfrm>
            <a:off x="8548010" y="8094798"/>
            <a:ext cx="702932" cy="702932"/>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C9B1117-DFA9-F946-9287-205D351C8048}"/>
              </a:ext>
            </a:extLst>
          </p:cNvPr>
          <p:cNvCxnSpPr/>
          <p:nvPr/>
        </p:nvCxnSpPr>
        <p:spPr>
          <a:xfrm>
            <a:off x="1354160" y="8402280"/>
            <a:ext cx="5956906"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A788EA7-01DF-8C41-AD3F-4AD61E6CF73E}"/>
              </a:ext>
            </a:extLst>
          </p:cNvPr>
          <p:cNvCxnSpPr>
            <a:cxnSpLocks/>
          </p:cNvCxnSpPr>
          <p:nvPr/>
        </p:nvCxnSpPr>
        <p:spPr>
          <a:xfrm>
            <a:off x="9230783" y="8438164"/>
            <a:ext cx="3655484" cy="0"/>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3050385F-C4DD-4E4E-9CF5-34C18E9A8CA2}"/>
              </a:ext>
            </a:extLst>
          </p:cNvPr>
          <p:cNvSpPr txBox="1"/>
          <p:nvPr/>
        </p:nvSpPr>
        <p:spPr>
          <a:xfrm>
            <a:off x="8651726" y="8233127"/>
            <a:ext cx="837601" cy="461665"/>
          </a:xfrm>
          <a:prstGeom prst="rect">
            <a:avLst/>
          </a:prstGeom>
          <a:noFill/>
        </p:spPr>
        <p:txBody>
          <a:bodyPr wrap="square" rtlCol="0">
            <a:spAutoFit/>
          </a:bodyPr>
          <a:lstStyle/>
          <a:p>
            <a:r>
              <a:rPr lang="en-US" sz="2400" dirty="0">
                <a:latin typeface="Avenir Book" panose="02000503020000020003" pitchFamily="2" charset="0"/>
              </a:rPr>
              <a:t>E3</a:t>
            </a:r>
          </a:p>
        </p:txBody>
      </p:sp>
      <p:sp>
        <p:nvSpPr>
          <p:cNvPr id="36" name="TextBox 35">
            <a:extLst>
              <a:ext uri="{FF2B5EF4-FFF2-40B4-BE49-F238E27FC236}">
                <a16:creationId xmlns:a16="http://schemas.microsoft.com/office/drawing/2014/main" id="{9B7899FC-9CE6-FD45-B7C9-3844C2DDB89D}"/>
              </a:ext>
            </a:extLst>
          </p:cNvPr>
          <p:cNvSpPr txBox="1"/>
          <p:nvPr/>
        </p:nvSpPr>
        <p:spPr>
          <a:xfrm>
            <a:off x="12367847" y="8463959"/>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1444560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935318" y="4892604"/>
            <a:ext cx="4197095" cy="469392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261" y="914136"/>
            <a:ext cx="13903943" cy="822489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8973A1-1970-4B7E-8B63-892A51F8FB8A}"/>
              </a:ext>
            </a:extLst>
          </p:cNvPr>
          <p:cNvSpPr>
            <a:spLocks noGrp="1"/>
          </p:cNvSpPr>
          <p:nvPr>
            <p:ph type="title"/>
          </p:nvPr>
        </p:nvSpPr>
        <p:spPr>
          <a:xfrm>
            <a:off x="1638682" y="4420728"/>
            <a:ext cx="11770048" cy="2254127"/>
          </a:xfrm>
        </p:spPr>
        <p:txBody>
          <a:bodyPr vert="horz" lIns="91440" tIns="45720" rIns="91440" bIns="45720" rtlCol="0" anchor="b">
            <a:normAutofit/>
          </a:bodyPr>
          <a:lstStyle/>
          <a:p>
            <a:pPr defTabSz="914400"/>
            <a:r>
              <a:rPr lang="en-US" sz="11500" kern="1200">
                <a:solidFill>
                  <a:schemeClr val="tx1"/>
                </a:solidFill>
                <a:latin typeface="Avenir Book" panose="02000503020000020003" pitchFamily="2" charset="0"/>
              </a:rPr>
              <a:t>Lower Floor</a:t>
            </a:r>
          </a:p>
        </p:txBody>
      </p:sp>
    </p:spTree>
    <p:extLst>
      <p:ext uri="{BB962C8B-B14F-4D97-AF65-F5344CB8AC3E}">
        <p14:creationId xmlns:p14="http://schemas.microsoft.com/office/powerpoint/2010/main" val="3732766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402D96-FEE6-4B2B-AC6A-3A698A99C388}"/>
              </a:ext>
            </a:extLst>
          </p:cNvPr>
          <p:cNvSpPr txBox="1"/>
          <p:nvPr/>
        </p:nvSpPr>
        <p:spPr>
          <a:xfrm>
            <a:off x="116291" y="291437"/>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Bathroom Finishes  </a:t>
            </a:r>
            <a:endParaRPr lang="en-US" sz="3084"/>
          </a:p>
        </p:txBody>
      </p:sp>
      <p:pic>
        <p:nvPicPr>
          <p:cNvPr id="6" name="Picture 6" descr="A picture containing text, window, old&#10;&#10;Description automatically generated">
            <a:extLst>
              <a:ext uri="{FF2B5EF4-FFF2-40B4-BE49-F238E27FC236}">
                <a16:creationId xmlns:a16="http://schemas.microsoft.com/office/drawing/2014/main" id="{0B2A1617-108E-4D31-8D5E-4D618004154F}"/>
              </a:ext>
            </a:extLst>
          </p:cNvPr>
          <p:cNvPicPr>
            <a:picLocks noChangeAspect="1"/>
          </p:cNvPicPr>
          <p:nvPr/>
        </p:nvPicPr>
        <p:blipFill>
          <a:blip r:embed="rId2"/>
          <a:stretch>
            <a:fillRect/>
          </a:stretch>
        </p:blipFill>
        <p:spPr>
          <a:xfrm>
            <a:off x="8914299" y="6630549"/>
            <a:ext cx="3062333" cy="2359023"/>
          </a:xfrm>
          <a:prstGeom prst="rect">
            <a:avLst/>
          </a:prstGeom>
        </p:spPr>
      </p:pic>
      <p:pic>
        <p:nvPicPr>
          <p:cNvPr id="7" name="Picture 7" descr="A picture containing vessel, water basin&#10;&#10;Description automatically generated">
            <a:extLst>
              <a:ext uri="{FF2B5EF4-FFF2-40B4-BE49-F238E27FC236}">
                <a16:creationId xmlns:a16="http://schemas.microsoft.com/office/drawing/2014/main" id="{718909EA-02D4-4059-96F1-FE7B4E1FB54B}"/>
              </a:ext>
            </a:extLst>
          </p:cNvPr>
          <p:cNvPicPr>
            <a:picLocks noChangeAspect="1"/>
          </p:cNvPicPr>
          <p:nvPr/>
        </p:nvPicPr>
        <p:blipFill>
          <a:blip r:embed="rId3"/>
          <a:stretch>
            <a:fillRect/>
          </a:stretch>
        </p:blipFill>
        <p:spPr>
          <a:xfrm>
            <a:off x="10513479" y="4568664"/>
            <a:ext cx="2958618" cy="1608594"/>
          </a:xfrm>
          <a:prstGeom prst="rect">
            <a:avLst/>
          </a:prstGeom>
        </p:spPr>
      </p:pic>
      <p:pic>
        <p:nvPicPr>
          <p:cNvPr id="8" name="Picture 8">
            <a:extLst>
              <a:ext uri="{FF2B5EF4-FFF2-40B4-BE49-F238E27FC236}">
                <a16:creationId xmlns:a16="http://schemas.microsoft.com/office/drawing/2014/main" id="{16F61A47-5484-4A87-B2B9-718D62A24B7C}"/>
              </a:ext>
            </a:extLst>
          </p:cNvPr>
          <p:cNvPicPr>
            <a:picLocks noChangeAspect="1"/>
          </p:cNvPicPr>
          <p:nvPr/>
        </p:nvPicPr>
        <p:blipFill>
          <a:blip r:embed="rId4"/>
          <a:stretch>
            <a:fillRect/>
          </a:stretch>
        </p:blipFill>
        <p:spPr>
          <a:xfrm>
            <a:off x="8033717" y="4348490"/>
            <a:ext cx="2185988" cy="1773079"/>
          </a:xfrm>
          <a:prstGeom prst="rect">
            <a:avLst/>
          </a:prstGeom>
        </p:spPr>
      </p:pic>
      <p:pic>
        <p:nvPicPr>
          <p:cNvPr id="9" name="Picture 9" descr="A picture containing shape&#10;&#10;Description automatically generated">
            <a:extLst>
              <a:ext uri="{FF2B5EF4-FFF2-40B4-BE49-F238E27FC236}">
                <a16:creationId xmlns:a16="http://schemas.microsoft.com/office/drawing/2014/main" id="{8453F11D-7CAF-4409-ABCF-79A912416A8D}"/>
              </a:ext>
            </a:extLst>
          </p:cNvPr>
          <p:cNvPicPr>
            <a:picLocks noChangeAspect="1"/>
          </p:cNvPicPr>
          <p:nvPr/>
        </p:nvPicPr>
        <p:blipFill>
          <a:blip r:embed="rId5"/>
          <a:stretch>
            <a:fillRect/>
          </a:stretch>
        </p:blipFill>
        <p:spPr>
          <a:xfrm>
            <a:off x="10817197" y="2306665"/>
            <a:ext cx="2709347" cy="1591356"/>
          </a:xfrm>
          <a:prstGeom prst="rect">
            <a:avLst/>
          </a:prstGeom>
        </p:spPr>
      </p:pic>
      <p:pic>
        <p:nvPicPr>
          <p:cNvPr id="10" name="Picture 10" descr="A picture containing window&#10;&#10;Description automatically generated">
            <a:extLst>
              <a:ext uri="{FF2B5EF4-FFF2-40B4-BE49-F238E27FC236}">
                <a16:creationId xmlns:a16="http://schemas.microsoft.com/office/drawing/2014/main" id="{C8E87EA2-1109-40A8-A7CD-E2588656C0AB}"/>
              </a:ext>
            </a:extLst>
          </p:cNvPr>
          <p:cNvPicPr>
            <a:picLocks noChangeAspect="1"/>
          </p:cNvPicPr>
          <p:nvPr/>
        </p:nvPicPr>
        <p:blipFill>
          <a:blip r:embed="rId6"/>
          <a:stretch>
            <a:fillRect/>
          </a:stretch>
        </p:blipFill>
        <p:spPr>
          <a:xfrm>
            <a:off x="3889411" y="6639643"/>
            <a:ext cx="2914650" cy="2356009"/>
          </a:xfrm>
          <a:prstGeom prst="rect">
            <a:avLst/>
          </a:prstGeom>
        </p:spPr>
      </p:pic>
      <p:pic>
        <p:nvPicPr>
          <p:cNvPr id="11" name="Picture 11">
            <a:extLst>
              <a:ext uri="{FF2B5EF4-FFF2-40B4-BE49-F238E27FC236}">
                <a16:creationId xmlns:a16="http://schemas.microsoft.com/office/drawing/2014/main" id="{0374EA0B-F276-4485-B61E-4B318A236C44}"/>
              </a:ext>
            </a:extLst>
          </p:cNvPr>
          <p:cNvPicPr>
            <a:picLocks noChangeAspect="1"/>
          </p:cNvPicPr>
          <p:nvPr/>
        </p:nvPicPr>
        <p:blipFill>
          <a:blip r:embed="rId7"/>
          <a:stretch>
            <a:fillRect/>
          </a:stretch>
        </p:blipFill>
        <p:spPr>
          <a:xfrm>
            <a:off x="379787" y="6657852"/>
            <a:ext cx="2938939" cy="2331720"/>
          </a:xfrm>
          <a:prstGeom prst="rect">
            <a:avLst/>
          </a:prstGeom>
        </p:spPr>
      </p:pic>
      <p:pic>
        <p:nvPicPr>
          <p:cNvPr id="12" name="Picture 12" descr="Graphical user interface&#10;&#10;Description automatically generated">
            <a:extLst>
              <a:ext uri="{FF2B5EF4-FFF2-40B4-BE49-F238E27FC236}">
                <a16:creationId xmlns:a16="http://schemas.microsoft.com/office/drawing/2014/main" id="{38C3A633-0F67-4F85-8C70-1B74BB0A969F}"/>
              </a:ext>
            </a:extLst>
          </p:cNvPr>
          <p:cNvPicPr>
            <a:picLocks noChangeAspect="1"/>
          </p:cNvPicPr>
          <p:nvPr/>
        </p:nvPicPr>
        <p:blipFill>
          <a:blip r:embed="rId8"/>
          <a:stretch>
            <a:fillRect/>
          </a:stretch>
        </p:blipFill>
        <p:spPr>
          <a:xfrm>
            <a:off x="4569152" y="4714450"/>
            <a:ext cx="3135908" cy="1239379"/>
          </a:xfrm>
          <a:prstGeom prst="rect">
            <a:avLst/>
          </a:prstGeom>
        </p:spPr>
      </p:pic>
      <p:pic>
        <p:nvPicPr>
          <p:cNvPr id="13" name="Picture 13">
            <a:extLst>
              <a:ext uri="{FF2B5EF4-FFF2-40B4-BE49-F238E27FC236}">
                <a16:creationId xmlns:a16="http://schemas.microsoft.com/office/drawing/2014/main" id="{68F9DC96-F135-4143-81F8-0F238E518EB5}"/>
              </a:ext>
            </a:extLst>
          </p:cNvPr>
          <p:cNvPicPr>
            <a:picLocks noChangeAspect="1"/>
          </p:cNvPicPr>
          <p:nvPr/>
        </p:nvPicPr>
        <p:blipFill>
          <a:blip r:embed="rId9"/>
          <a:stretch>
            <a:fillRect/>
          </a:stretch>
        </p:blipFill>
        <p:spPr>
          <a:xfrm>
            <a:off x="2779882" y="4909087"/>
            <a:ext cx="1627346" cy="850106"/>
          </a:xfrm>
          <a:prstGeom prst="rect">
            <a:avLst/>
          </a:prstGeom>
        </p:spPr>
      </p:pic>
      <p:pic>
        <p:nvPicPr>
          <p:cNvPr id="14" name="Picture 14" descr="Diagram, letter&#10;&#10;Description automatically generated">
            <a:extLst>
              <a:ext uri="{FF2B5EF4-FFF2-40B4-BE49-F238E27FC236}">
                <a16:creationId xmlns:a16="http://schemas.microsoft.com/office/drawing/2014/main" id="{5D6EE57A-1E38-43C8-9C88-55231AE25760}"/>
              </a:ext>
            </a:extLst>
          </p:cNvPr>
          <p:cNvPicPr>
            <a:picLocks noChangeAspect="1"/>
          </p:cNvPicPr>
          <p:nvPr/>
        </p:nvPicPr>
        <p:blipFill>
          <a:blip r:embed="rId10"/>
          <a:stretch>
            <a:fillRect/>
          </a:stretch>
        </p:blipFill>
        <p:spPr>
          <a:xfrm>
            <a:off x="165506" y="4323596"/>
            <a:ext cx="2478163" cy="1764747"/>
          </a:xfrm>
          <a:prstGeom prst="rect">
            <a:avLst/>
          </a:prstGeom>
        </p:spPr>
      </p:pic>
      <p:pic>
        <p:nvPicPr>
          <p:cNvPr id="15" name="Picture 15" descr="A picture containing shape&#10;&#10;Description automatically generated">
            <a:extLst>
              <a:ext uri="{FF2B5EF4-FFF2-40B4-BE49-F238E27FC236}">
                <a16:creationId xmlns:a16="http://schemas.microsoft.com/office/drawing/2014/main" id="{05C871AE-5026-47FB-8686-F2D132286326}"/>
              </a:ext>
            </a:extLst>
          </p:cNvPr>
          <p:cNvPicPr>
            <a:picLocks noChangeAspect="1"/>
          </p:cNvPicPr>
          <p:nvPr/>
        </p:nvPicPr>
        <p:blipFill>
          <a:blip r:embed="rId11"/>
          <a:stretch>
            <a:fillRect/>
          </a:stretch>
        </p:blipFill>
        <p:spPr>
          <a:xfrm>
            <a:off x="4260548" y="2536032"/>
            <a:ext cx="2704915" cy="1543311"/>
          </a:xfrm>
          <a:prstGeom prst="rect">
            <a:avLst/>
          </a:prstGeom>
        </p:spPr>
      </p:pic>
      <p:cxnSp>
        <p:nvCxnSpPr>
          <p:cNvPr id="16" name="Straight Arrow Connector 15">
            <a:extLst>
              <a:ext uri="{FF2B5EF4-FFF2-40B4-BE49-F238E27FC236}">
                <a16:creationId xmlns:a16="http://schemas.microsoft.com/office/drawing/2014/main" id="{FEB1BE69-8F30-4B25-9581-9E43FE26B78D}"/>
              </a:ext>
            </a:extLst>
          </p:cNvPr>
          <p:cNvCxnSpPr/>
          <p:nvPr/>
        </p:nvCxnSpPr>
        <p:spPr>
          <a:xfrm>
            <a:off x="7861764" y="1703944"/>
            <a:ext cx="28366" cy="706323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4CFF6B9-57F9-45E5-9BF8-803F645B2BA3}"/>
              </a:ext>
            </a:extLst>
          </p:cNvPr>
          <p:cNvSpPr txBox="1"/>
          <p:nvPr/>
        </p:nvSpPr>
        <p:spPr>
          <a:xfrm>
            <a:off x="4140402" y="4103349"/>
            <a:ext cx="1996704" cy="353174"/>
          </a:xfrm>
          <a:prstGeom prst="rect">
            <a:avLst/>
          </a:prstGeom>
          <a:noFill/>
        </p:spPr>
        <p:txBody>
          <a:bodyPr wrap="square" lIns="116586" tIns="58293" rIns="116586" bIns="58293" rtlCol="0" anchor="t">
            <a:spAutoFit/>
          </a:bodyPr>
          <a:lstStyle/>
          <a:p>
            <a:r>
              <a:rPr lang="en-US" sz="1530" i="1">
                <a:latin typeface="Avenir Light Oblique"/>
              </a:rPr>
              <a:t>Ceiling Paint</a:t>
            </a:r>
            <a:endParaRPr lang="en-US" sz="3084"/>
          </a:p>
        </p:txBody>
      </p:sp>
      <p:sp>
        <p:nvSpPr>
          <p:cNvPr id="20" name="TextBox 19">
            <a:extLst>
              <a:ext uri="{FF2B5EF4-FFF2-40B4-BE49-F238E27FC236}">
                <a16:creationId xmlns:a16="http://schemas.microsoft.com/office/drawing/2014/main" id="{46606168-1E58-47C7-9589-BF4A8A985737}"/>
              </a:ext>
            </a:extLst>
          </p:cNvPr>
          <p:cNvSpPr txBox="1"/>
          <p:nvPr/>
        </p:nvSpPr>
        <p:spPr>
          <a:xfrm>
            <a:off x="51211" y="6088343"/>
            <a:ext cx="1996704" cy="353174"/>
          </a:xfrm>
          <a:prstGeom prst="rect">
            <a:avLst/>
          </a:prstGeom>
          <a:noFill/>
        </p:spPr>
        <p:txBody>
          <a:bodyPr wrap="square" lIns="116586" tIns="58293" rIns="116586" bIns="58293" rtlCol="0" anchor="t">
            <a:spAutoFit/>
          </a:bodyPr>
          <a:lstStyle/>
          <a:p>
            <a:r>
              <a:rPr lang="en-US" sz="1530" i="1">
                <a:latin typeface="Avenir Light Oblique"/>
              </a:rPr>
              <a:t>Wall Tile</a:t>
            </a:r>
            <a:endParaRPr lang="en-US" sz="3084"/>
          </a:p>
        </p:txBody>
      </p:sp>
      <p:sp>
        <p:nvSpPr>
          <p:cNvPr id="22" name="TextBox 21">
            <a:extLst>
              <a:ext uri="{FF2B5EF4-FFF2-40B4-BE49-F238E27FC236}">
                <a16:creationId xmlns:a16="http://schemas.microsoft.com/office/drawing/2014/main" id="{E782B492-CE1E-4E2B-96CB-7306EAC822AF}"/>
              </a:ext>
            </a:extLst>
          </p:cNvPr>
          <p:cNvSpPr txBox="1"/>
          <p:nvPr/>
        </p:nvSpPr>
        <p:spPr>
          <a:xfrm>
            <a:off x="2672541" y="5734771"/>
            <a:ext cx="1996704" cy="353174"/>
          </a:xfrm>
          <a:prstGeom prst="rect">
            <a:avLst/>
          </a:prstGeom>
          <a:noFill/>
        </p:spPr>
        <p:txBody>
          <a:bodyPr wrap="square" lIns="116586" tIns="58293" rIns="116586" bIns="58293" rtlCol="0" anchor="t">
            <a:spAutoFit/>
          </a:bodyPr>
          <a:lstStyle/>
          <a:p>
            <a:r>
              <a:rPr lang="en-US" sz="1530" i="1">
                <a:latin typeface="Avenir Light Oblique"/>
              </a:rPr>
              <a:t>Partitions</a:t>
            </a:r>
            <a:endParaRPr lang="en-US" sz="3084"/>
          </a:p>
        </p:txBody>
      </p:sp>
      <p:sp>
        <p:nvSpPr>
          <p:cNvPr id="24" name="TextBox 23">
            <a:extLst>
              <a:ext uri="{FF2B5EF4-FFF2-40B4-BE49-F238E27FC236}">
                <a16:creationId xmlns:a16="http://schemas.microsoft.com/office/drawing/2014/main" id="{E773597E-B01C-48C5-8D92-4BD6427EF5B6}"/>
              </a:ext>
            </a:extLst>
          </p:cNvPr>
          <p:cNvSpPr txBox="1"/>
          <p:nvPr/>
        </p:nvSpPr>
        <p:spPr>
          <a:xfrm>
            <a:off x="4427880" y="5935442"/>
            <a:ext cx="1996704" cy="353174"/>
          </a:xfrm>
          <a:prstGeom prst="rect">
            <a:avLst/>
          </a:prstGeom>
          <a:noFill/>
        </p:spPr>
        <p:txBody>
          <a:bodyPr wrap="square" lIns="116586" tIns="58293" rIns="116586" bIns="58293" rtlCol="0" anchor="t">
            <a:spAutoFit/>
          </a:bodyPr>
          <a:lstStyle/>
          <a:p>
            <a:r>
              <a:rPr lang="en-US" sz="1530" i="1">
                <a:latin typeface="Avenir Light Oblique"/>
              </a:rPr>
              <a:t>Wall Mounted Sinks</a:t>
            </a:r>
            <a:endParaRPr lang="en-US" sz="3084"/>
          </a:p>
        </p:txBody>
      </p:sp>
      <p:sp>
        <p:nvSpPr>
          <p:cNvPr id="26" name="TextBox 25">
            <a:extLst>
              <a:ext uri="{FF2B5EF4-FFF2-40B4-BE49-F238E27FC236}">
                <a16:creationId xmlns:a16="http://schemas.microsoft.com/office/drawing/2014/main" id="{F9E466AD-3B2B-4D14-9F3D-D3E101F5FF9F}"/>
              </a:ext>
            </a:extLst>
          </p:cNvPr>
          <p:cNvSpPr txBox="1"/>
          <p:nvPr/>
        </p:nvSpPr>
        <p:spPr>
          <a:xfrm>
            <a:off x="244099" y="8986799"/>
            <a:ext cx="3074627" cy="353174"/>
          </a:xfrm>
          <a:prstGeom prst="rect">
            <a:avLst/>
          </a:prstGeom>
          <a:noFill/>
        </p:spPr>
        <p:txBody>
          <a:bodyPr wrap="square" lIns="116586" tIns="58293" rIns="116586" bIns="58293" rtlCol="0" anchor="t">
            <a:spAutoFit/>
          </a:bodyPr>
          <a:lstStyle/>
          <a:p>
            <a:r>
              <a:rPr lang="en-US" sz="1530" i="1">
                <a:latin typeface="Avenir Light Oblique"/>
              </a:rPr>
              <a:t>Men's Bathroom Flooring</a:t>
            </a:r>
            <a:endParaRPr lang="en-US" sz="3084"/>
          </a:p>
        </p:txBody>
      </p:sp>
      <p:sp>
        <p:nvSpPr>
          <p:cNvPr id="27" name="TextBox 26">
            <a:extLst>
              <a:ext uri="{FF2B5EF4-FFF2-40B4-BE49-F238E27FC236}">
                <a16:creationId xmlns:a16="http://schemas.microsoft.com/office/drawing/2014/main" id="{FD591009-74AE-4A7E-8E9F-4A06141E07D1}"/>
              </a:ext>
            </a:extLst>
          </p:cNvPr>
          <p:cNvSpPr txBox="1"/>
          <p:nvPr/>
        </p:nvSpPr>
        <p:spPr>
          <a:xfrm>
            <a:off x="3740394" y="8986799"/>
            <a:ext cx="3074627" cy="353174"/>
          </a:xfrm>
          <a:prstGeom prst="rect">
            <a:avLst/>
          </a:prstGeom>
          <a:noFill/>
        </p:spPr>
        <p:txBody>
          <a:bodyPr wrap="square" lIns="116586" tIns="58293" rIns="116586" bIns="58293" rtlCol="0" anchor="t">
            <a:spAutoFit/>
          </a:bodyPr>
          <a:lstStyle/>
          <a:p>
            <a:r>
              <a:rPr lang="en-US" sz="1530" i="1">
                <a:latin typeface="Avenir Light Oblique"/>
              </a:rPr>
              <a:t>Women's Bathroom Flooring</a:t>
            </a:r>
            <a:endParaRPr lang="en-US" sz="3084"/>
          </a:p>
        </p:txBody>
      </p:sp>
      <p:sp>
        <p:nvSpPr>
          <p:cNvPr id="28" name="TextBox 27">
            <a:extLst>
              <a:ext uri="{FF2B5EF4-FFF2-40B4-BE49-F238E27FC236}">
                <a16:creationId xmlns:a16="http://schemas.microsoft.com/office/drawing/2014/main" id="{72F95C3F-69DE-46C7-BD8C-5E767ABE77BC}"/>
              </a:ext>
            </a:extLst>
          </p:cNvPr>
          <p:cNvSpPr txBox="1"/>
          <p:nvPr/>
        </p:nvSpPr>
        <p:spPr>
          <a:xfrm>
            <a:off x="809615" y="2665036"/>
            <a:ext cx="3585221" cy="588623"/>
          </a:xfrm>
          <a:prstGeom prst="rect">
            <a:avLst/>
          </a:prstGeom>
          <a:noFill/>
        </p:spPr>
        <p:txBody>
          <a:bodyPr wrap="square" lIns="116586" tIns="58293" rIns="116586" bIns="58293" rtlCol="0" anchor="t">
            <a:spAutoFit/>
          </a:bodyPr>
          <a:lstStyle/>
          <a:p>
            <a:r>
              <a:rPr lang="en-US" sz="3060" i="1">
                <a:latin typeface="Avenir Light Oblique"/>
              </a:rPr>
              <a:t>Public Restrooms</a:t>
            </a:r>
            <a:endParaRPr lang="en-US" sz="3084"/>
          </a:p>
        </p:txBody>
      </p:sp>
      <p:sp>
        <p:nvSpPr>
          <p:cNvPr id="29" name="TextBox 28">
            <a:extLst>
              <a:ext uri="{FF2B5EF4-FFF2-40B4-BE49-F238E27FC236}">
                <a16:creationId xmlns:a16="http://schemas.microsoft.com/office/drawing/2014/main" id="{96338D4F-9E31-4F04-AC5E-AF14495459FD}"/>
              </a:ext>
            </a:extLst>
          </p:cNvPr>
          <p:cNvSpPr txBox="1"/>
          <p:nvPr/>
        </p:nvSpPr>
        <p:spPr>
          <a:xfrm>
            <a:off x="7845769" y="2684982"/>
            <a:ext cx="2955433" cy="588623"/>
          </a:xfrm>
          <a:prstGeom prst="rect">
            <a:avLst/>
          </a:prstGeom>
          <a:noFill/>
        </p:spPr>
        <p:txBody>
          <a:bodyPr wrap="square" lIns="116586" tIns="58293" rIns="116586" bIns="58293" rtlCol="0" anchor="t">
            <a:spAutoFit/>
          </a:bodyPr>
          <a:lstStyle/>
          <a:p>
            <a:r>
              <a:rPr lang="en-US" sz="3060" i="1">
                <a:latin typeface="Avenir Light Oblique"/>
              </a:rPr>
              <a:t>Staff Restrooms</a:t>
            </a:r>
            <a:endParaRPr lang="en-US" sz="3084"/>
          </a:p>
        </p:txBody>
      </p:sp>
      <p:sp>
        <p:nvSpPr>
          <p:cNvPr id="30" name="TextBox 29">
            <a:extLst>
              <a:ext uri="{FF2B5EF4-FFF2-40B4-BE49-F238E27FC236}">
                <a16:creationId xmlns:a16="http://schemas.microsoft.com/office/drawing/2014/main" id="{D54733E5-AA82-47B5-910E-ED119FD47A8F}"/>
              </a:ext>
            </a:extLst>
          </p:cNvPr>
          <p:cNvSpPr txBox="1"/>
          <p:nvPr/>
        </p:nvSpPr>
        <p:spPr>
          <a:xfrm>
            <a:off x="10695127" y="3886660"/>
            <a:ext cx="1996704" cy="353174"/>
          </a:xfrm>
          <a:prstGeom prst="rect">
            <a:avLst/>
          </a:prstGeom>
          <a:noFill/>
        </p:spPr>
        <p:txBody>
          <a:bodyPr wrap="square" lIns="116586" tIns="58293" rIns="116586" bIns="58293" rtlCol="0" anchor="t">
            <a:spAutoFit/>
          </a:bodyPr>
          <a:lstStyle/>
          <a:p>
            <a:r>
              <a:rPr lang="en-US" sz="1530" i="1">
                <a:latin typeface="Avenir Light Oblique"/>
              </a:rPr>
              <a:t>Ceiling Paint</a:t>
            </a:r>
            <a:endParaRPr lang="en-US" sz="3084"/>
          </a:p>
        </p:txBody>
      </p:sp>
      <p:sp>
        <p:nvSpPr>
          <p:cNvPr id="31" name="TextBox 30">
            <a:extLst>
              <a:ext uri="{FF2B5EF4-FFF2-40B4-BE49-F238E27FC236}">
                <a16:creationId xmlns:a16="http://schemas.microsoft.com/office/drawing/2014/main" id="{B243B89F-E853-4A16-B3AF-678E1758FE98}"/>
              </a:ext>
            </a:extLst>
          </p:cNvPr>
          <p:cNvSpPr txBox="1"/>
          <p:nvPr/>
        </p:nvSpPr>
        <p:spPr>
          <a:xfrm>
            <a:off x="7879761" y="6118820"/>
            <a:ext cx="1996704" cy="353174"/>
          </a:xfrm>
          <a:prstGeom prst="rect">
            <a:avLst/>
          </a:prstGeom>
          <a:noFill/>
        </p:spPr>
        <p:txBody>
          <a:bodyPr wrap="square" lIns="116586" tIns="58293" rIns="116586" bIns="58293" rtlCol="0" anchor="t">
            <a:spAutoFit/>
          </a:bodyPr>
          <a:lstStyle/>
          <a:p>
            <a:r>
              <a:rPr lang="en-US" sz="1530" i="1">
                <a:latin typeface="Avenir Light Oblique"/>
              </a:rPr>
              <a:t>Wall Tile</a:t>
            </a:r>
            <a:endParaRPr lang="en-US" sz="3084"/>
          </a:p>
        </p:txBody>
      </p:sp>
      <p:sp>
        <p:nvSpPr>
          <p:cNvPr id="32" name="TextBox 31">
            <a:extLst>
              <a:ext uri="{FF2B5EF4-FFF2-40B4-BE49-F238E27FC236}">
                <a16:creationId xmlns:a16="http://schemas.microsoft.com/office/drawing/2014/main" id="{47FCA673-DB55-443D-9CCE-93C0D7318CDC}"/>
              </a:ext>
            </a:extLst>
          </p:cNvPr>
          <p:cNvSpPr txBox="1"/>
          <p:nvPr/>
        </p:nvSpPr>
        <p:spPr>
          <a:xfrm>
            <a:off x="10388073" y="6141608"/>
            <a:ext cx="1996704" cy="353174"/>
          </a:xfrm>
          <a:prstGeom prst="rect">
            <a:avLst/>
          </a:prstGeom>
          <a:noFill/>
        </p:spPr>
        <p:txBody>
          <a:bodyPr wrap="square" lIns="116586" tIns="58293" rIns="116586" bIns="58293" rtlCol="0" anchor="t">
            <a:spAutoFit/>
          </a:bodyPr>
          <a:lstStyle/>
          <a:p>
            <a:r>
              <a:rPr lang="en-US" sz="1530" i="1">
                <a:latin typeface="Avenir Light Oblique"/>
              </a:rPr>
              <a:t>Wall Mounted Sinks</a:t>
            </a:r>
            <a:endParaRPr lang="en-US" sz="3084"/>
          </a:p>
        </p:txBody>
      </p:sp>
      <p:sp>
        <p:nvSpPr>
          <p:cNvPr id="33" name="TextBox 32">
            <a:extLst>
              <a:ext uri="{FF2B5EF4-FFF2-40B4-BE49-F238E27FC236}">
                <a16:creationId xmlns:a16="http://schemas.microsoft.com/office/drawing/2014/main" id="{3A30BFFC-A50E-4469-A7B8-1BAF4BDB8EF3}"/>
              </a:ext>
            </a:extLst>
          </p:cNvPr>
          <p:cNvSpPr txBox="1"/>
          <p:nvPr/>
        </p:nvSpPr>
        <p:spPr>
          <a:xfrm>
            <a:off x="8867484" y="9022473"/>
            <a:ext cx="1996704" cy="353174"/>
          </a:xfrm>
          <a:prstGeom prst="rect">
            <a:avLst/>
          </a:prstGeom>
          <a:noFill/>
        </p:spPr>
        <p:txBody>
          <a:bodyPr wrap="square" lIns="116586" tIns="58293" rIns="116586" bIns="58293" rtlCol="0" anchor="t">
            <a:spAutoFit/>
          </a:bodyPr>
          <a:lstStyle/>
          <a:p>
            <a:r>
              <a:rPr lang="en-US" sz="1530" i="1">
                <a:latin typeface="Avenir Light Oblique"/>
              </a:rPr>
              <a:t>Bathroom Flooring</a:t>
            </a:r>
            <a:endParaRPr lang="en-US" sz="3084"/>
          </a:p>
        </p:txBody>
      </p:sp>
      <p:pic>
        <p:nvPicPr>
          <p:cNvPr id="34" name="Picture 33">
            <a:extLst>
              <a:ext uri="{FF2B5EF4-FFF2-40B4-BE49-F238E27FC236}">
                <a16:creationId xmlns:a16="http://schemas.microsoft.com/office/drawing/2014/main" id="{0427DA15-E785-834B-986D-6ED88CA050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35" name="TextBox 34">
            <a:extLst>
              <a:ext uri="{FF2B5EF4-FFF2-40B4-BE49-F238E27FC236}">
                <a16:creationId xmlns:a16="http://schemas.microsoft.com/office/drawing/2014/main" id="{403FF111-5A53-2F41-91A7-F426F741D7F1}"/>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36" name="TextBox 35">
            <a:extLst>
              <a:ext uri="{FF2B5EF4-FFF2-40B4-BE49-F238E27FC236}">
                <a16:creationId xmlns:a16="http://schemas.microsoft.com/office/drawing/2014/main" id="{D3C26FD4-9F2F-C14F-B64B-BACCAAD4DF20}"/>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37" name="TextBox 36">
            <a:extLst>
              <a:ext uri="{FF2B5EF4-FFF2-40B4-BE49-F238E27FC236}">
                <a16:creationId xmlns:a16="http://schemas.microsoft.com/office/drawing/2014/main" id="{28B79D88-DC43-AA49-B573-6B0C6F71B264}"/>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38" name="TextBox 37">
            <a:extLst>
              <a:ext uri="{FF2B5EF4-FFF2-40B4-BE49-F238E27FC236}">
                <a16:creationId xmlns:a16="http://schemas.microsoft.com/office/drawing/2014/main" id="{3CBC6754-3BC3-E94E-90C0-100AC61D190F}"/>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39" name="TextBox 38">
            <a:extLst>
              <a:ext uri="{FF2B5EF4-FFF2-40B4-BE49-F238E27FC236}">
                <a16:creationId xmlns:a16="http://schemas.microsoft.com/office/drawing/2014/main" id="{448857D0-7880-D14A-8813-64EEFBAE8CDB}"/>
              </a:ext>
            </a:extLst>
          </p:cNvPr>
          <p:cNvSpPr txBox="1"/>
          <p:nvPr/>
        </p:nvSpPr>
        <p:spPr>
          <a:xfrm>
            <a:off x="14142203" y="8751283"/>
            <a:ext cx="1147482" cy="830997"/>
          </a:xfrm>
          <a:prstGeom prst="rect">
            <a:avLst/>
          </a:prstGeom>
          <a:noFill/>
        </p:spPr>
        <p:txBody>
          <a:bodyPr wrap="square" rtlCol="0">
            <a:spAutoFit/>
          </a:bodyPr>
          <a:lstStyle/>
          <a:p>
            <a:r>
              <a:rPr lang="en-US" sz="4800">
                <a:latin typeface="Avenir Book" panose="02000503020000020003" pitchFamily="2" charset="0"/>
              </a:rPr>
              <a:t>F.8</a:t>
            </a:r>
          </a:p>
        </p:txBody>
      </p:sp>
      <p:sp>
        <p:nvSpPr>
          <p:cNvPr id="40" name="TextBox 39">
            <a:extLst>
              <a:ext uri="{FF2B5EF4-FFF2-40B4-BE49-F238E27FC236}">
                <a16:creationId xmlns:a16="http://schemas.microsoft.com/office/drawing/2014/main" id="{18F8CF76-13FB-C440-BFD3-BA97E83E8DE0}"/>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Public and Staff </a:t>
            </a:r>
          </a:p>
          <a:p>
            <a:r>
              <a:rPr lang="en-US" sz="1100">
                <a:latin typeface="Avenir Book" panose="02000503020000020003" pitchFamily="2" charset="0"/>
              </a:rPr>
              <a:t>Bathroom finishes.</a:t>
            </a:r>
          </a:p>
        </p:txBody>
      </p:sp>
      <p:sp>
        <p:nvSpPr>
          <p:cNvPr id="41" name="TextBox 40">
            <a:extLst>
              <a:ext uri="{FF2B5EF4-FFF2-40B4-BE49-F238E27FC236}">
                <a16:creationId xmlns:a16="http://schemas.microsoft.com/office/drawing/2014/main" id="{6A3E9A9D-ABCE-2345-BE12-725A8BF87C12}"/>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Tree>
    <p:extLst>
      <p:ext uri="{BB962C8B-B14F-4D97-AF65-F5344CB8AC3E}">
        <p14:creationId xmlns:p14="http://schemas.microsoft.com/office/powerpoint/2010/main" val="4054503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1ACA7F-AE52-4BB3-A464-E9EB5CDB0964}"/>
              </a:ext>
            </a:extLst>
          </p:cNvPr>
          <p:cNvSpPr txBox="1"/>
          <p:nvPr/>
        </p:nvSpPr>
        <p:spPr>
          <a:xfrm>
            <a:off x="243561" y="351585"/>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Lounge + Open Work Area Finishes</a:t>
            </a:r>
            <a:endParaRPr lang="en-US" sz="3084"/>
          </a:p>
        </p:txBody>
      </p:sp>
      <p:pic>
        <p:nvPicPr>
          <p:cNvPr id="6" name="Picture 6">
            <a:extLst>
              <a:ext uri="{FF2B5EF4-FFF2-40B4-BE49-F238E27FC236}">
                <a16:creationId xmlns:a16="http://schemas.microsoft.com/office/drawing/2014/main" id="{3B1518C4-5C9E-4945-9572-6B8F57143861}"/>
              </a:ext>
            </a:extLst>
          </p:cNvPr>
          <p:cNvPicPr>
            <a:picLocks noChangeAspect="1"/>
          </p:cNvPicPr>
          <p:nvPr/>
        </p:nvPicPr>
        <p:blipFill>
          <a:blip r:embed="rId2"/>
          <a:stretch>
            <a:fillRect/>
          </a:stretch>
        </p:blipFill>
        <p:spPr>
          <a:xfrm>
            <a:off x="8263481" y="4226582"/>
            <a:ext cx="1419055" cy="3446461"/>
          </a:xfrm>
          <a:prstGeom prst="rect">
            <a:avLst/>
          </a:prstGeom>
        </p:spPr>
      </p:pic>
      <p:pic>
        <p:nvPicPr>
          <p:cNvPr id="7" name="Picture 7" descr="A picture containing text, shower, tiled, bath&#10;&#10;Description automatically generated">
            <a:extLst>
              <a:ext uri="{FF2B5EF4-FFF2-40B4-BE49-F238E27FC236}">
                <a16:creationId xmlns:a16="http://schemas.microsoft.com/office/drawing/2014/main" id="{3F01F862-726A-45F7-AAFB-C7946169CE0F}"/>
              </a:ext>
            </a:extLst>
          </p:cNvPr>
          <p:cNvPicPr>
            <a:picLocks noChangeAspect="1"/>
          </p:cNvPicPr>
          <p:nvPr/>
        </p:nvPicPr>
        <p:blipFill>
          <a:blip r:embed="rId3"/>
          <a:stretch>
            <a:fillRect/>
          </a:stretch>
        </p:blipFill>
        <p:spPr>
          <a:xfrm>
            <a:off x="1151677" y="6717061"/>
            <a:ext cx="3625228" cy="2113186"/>
          </a:xfrm>
          <a:prstGeom prst="rect">
            <a:avLst/>
          </a:prstGeom>
        </p:spPr>
      </p:pic>
      <p:pic>
        <p:nvPicPr>
          <p:cNvPr id="8" name="Picture 8" descr="Shape&#10;&#10;Description automatically generated">
            <a:extLst>
              <a:ext uri="{FF2B5EF4-FFF2-40B4-BE49-F238E27FC236}">
                <a16:creationId xmlns:a16="http://schemas.microsoft.com/office/drawing/2014/main" id="{FDB6E99C-DE58-4E5F-BF94-F1A708A001C9}"/>
              </a:ext>
            </a:extLst>
          </p:cNvPr>
          <p:cNvPicPr>
            <a:picLocks noChangeAspect="1"/>
          </p:cNvPicPr>
          <p:nvPr/>
        </p:nvPicPr>
        <p:blipFill>
          <a:blip r:embed="rId4"/>
          <a:stretch>
            <a:fillRect/>
          </a:stretch>
        </p:blipFill>
        <p:spPr>
          <a:xfrm>
            <a:off x="1153805" y="2746677"/>
            <a:ext cx="3635155" cy="2153898"/>
          </a:xfrm>
          <a:prstGeom prst="rect">
            <a:avLst/>
          </a:prstGeom>
        </p:spPr>
      </p:pic>
      <p:pic>
        <p:nvPicPr>
          <p:cNvPr id="10" name="Picture 6">
            <a:extLst>
              <a:ext uri="{FF2B5EF4-FFF2-40B4-BE49-F238E27FC236}">
                <a16:creationId xmlns:a16="http://schemas.microsoft.com/office/drawing/2014/main" id="{B8099328-C795-4FE5-A308-6D94AA7BA8C5}"/>
              </a:ext>
            </a:extLst>
          </p:cNvPr>
          <p:cNvPicPr>
            <a:picLocks noChangeAspect="1"/>
          </p:cNvPicPr>
          <p:nvPr/>
        </p:nvPicPr>
        <p:blipFill>
          <a:blip r:embed="rId5"/>
          <a:stretch>
            <a:fillRect/>
          </a:stretch>
        </p:blipFill>
        <p:spPr>
          <a:xfrm>
            <a:off x="11492687" y="4232798"/>
            <a:ext cx="1425138" cy="3434031"/>
          </a:xfrm>
          <a:prstGeom prst="rect">
            <a:avLst/>
          </a:prstGeom>
        </p:spPr>
      </p:pic>
      <p:pic>
        <p:nvPicPr>
          <p:cNvPr id="12" name="Picture 7" descr="A picture containing text, cloudy&#10;&#10;Description automatically generated">
            <a:extLst>
              <a:ext uri="{FF2B5EF4-FFF2-40B4-BE49-F238E27FC236}">
                <a16:creationId xmlns:a16="http://schemas.microsoft.com/office/drawing/2014/main" id="{8A833C48-FE65-41B6-A4C7-131D51220512}"/>
              </a:ext>
            </a:extLst>
          </p:cNvPr>
          <p:cNvPicPr>
            <a:picLocks noChangeAspect="1"/>
          </p:cNvPicPr>
          <p:nvPr/>
        </p:nvPicPr>
        <p:blipFill>
          <a:blip r:embed="rId6"/>
          <a:stretch>
            <a:fillRect/>
          </a:stretch>
        </p:blipFill>
        <p:spPr>
          <a:xfrm>
            <a:off x="6665688" y="4235839"/>
            <a:ext cx="1420641" cy="3427945"/>
          </a:xfrm>
          <a:prstGeom prst="rect">
            <a:avLst/>
          </a:prstGeom>
        </p:spPr>
      </p:pic>
      <p:pic>
        <p:nvPicPr>
          <p:cNvPr id="14" name="Picture 8">
            <a:extLst>
              <a:ext uri="{FF2B5EF4-FFF2-40B4-BE49-F238E27FC236}">
                <a16:creationId xmlns:a16="http://schemas.microsoft.com/office/drawing/2014/main" id="{FFCFA103-D2AF-4F3C-B04D-BF59B8752570}"/>
              </a:ext>
            </a:extLst>
          </p:cNvPr>
          <p:cNvPicPr>
            <a:picLocks noChangeAspect="1"/>
          </p:cNvPicPr>
          <p:nvPr/>
        </p:nvPicPr>
        <p:blipFill>
          <a:blip r:embed="rId7"/>
          <a:stretch>
            <a:fillRect/>
          </a:stretch>
        </p:blipFill>
        <p:spPr>
          <a:xfrm>
            <a:off x="9867974" y="4232798"/>
            <a:ext cx="1417734" cy="3440115"/>
          </a:xfrm>
          <a:prstGeom prst="rect">
            <a:avLst/>
          </a:prstGeom>
        </p:spPr>
      </p:pic>
      <p:sp>
        <p:nvSpPr>
          <p:cNvPr id="16" name="TextBox 15">
            <a:extLst>
              <a:ext uri="{FF2B5EF4-FFF2-40B4-BE49-F238E27FC236}">
                <a16:creationId xmlns:a16="http://schemas.microsoft.com/office/drawing/2014/main" id="{DBDD048B-5BE2-466E-B4EB-3F8B1576CFF3}"/>
              </a:ext>
            </a:extLst>
          </p:cNvPr>
          <p:cNvSpPr txBox="1"/>
          <p:nvPr/>
        </p:nvSpPr>
        <p:spPr>
          <a:xfrm>
            <a:off x="6486873" y="7672913"/>
            <a:ext cx="2978915" cy="353174"/>
          </a:xfrm>
          <a:prstGeom prst="rect">
            <a:avLst/>
          </a:prstGeom>
          <a:noFill/>
        </p:spPr>
        <p:txBody>
          <a:bodyPr wrap="square" lIns="116586" tIns="58293" rIns="116586" bIns="58293" rtlCol="0" anchor="t">
            <a:spAutoFit/>
          </a:bodyPr>
          <a:lstStyle/>
          <a:p>
            <a:r>
              <a:rPr lang="en-US" sz="1530" i="1" dirty="0">
                <a:latin typeface="Avenir Light Oblique"/>
              </a:rPr>
              <a:t>Herringbone Floor</a:t>
            </a:r>
            <a:endParaRPr lang="en-US" sz="3084" dirty="0"/>
          </a:p>
        </p:txBody>
      </p:sp>
      <p:pic>
        <p:nvPicPr>
          <p:cNvPr id="18" name="Picture 11" descr="Shape&#10;&#10;Description automatically generated">
            <a:extLst>
              <a:ext uri="{FF2B5EF4-FFF2-40B4-BE49-F238E27FC236}">
                <a16:creationId xmlns:a16="http://schemas.microsoft.com/office/drawing/2014/main" id="{8544A9B5-7B17-44E3-8AF6-255C7581C4CD}"/>
              </a:ext>
            </a:extLst>
          </p:cNvPr>
          <p:cNvPicPr>
            <a:picLocks noChangeAspect="1"/>
          </p:cNvPicPr>
          <p:nvPr/>
        </p:nvPicPr>
        <p:blipFill>
          <a:blip r:embed="rId8"/>
          <a:stretch>
            <a:fillRect/>
          </a:stretch>
        </p:blipFill>
        <p:spPr>
          <a:xfrm>
            <a:off x="1137049" y="5326696"/>
            <a:ext cx="3640298" cy="816244"/>
          </a:xfrm>
          <a:prstGeom prst="rect">
            <a:avLst/>
          </a:prstGeom>
        </p:spPr>
      </p:pic>
      <p:sp>
        <p:nvSpPr>
          <p:cNvPr id="19" name="TextBox 18">
            <a:extLst>
              <a:ext uri="{FF2B5EF4-FFF2-40B4-BE49-F238E27FC236}">
                <a16:creationId xmlns:a16="http://schemas.microsoft.com/office/drawing/2014/main" id="{283FA812-8CBD-43B2-ACF9-451331B8CA18}"/>
              </a:ext>
            </a:extLst>
          </p:cNvPr>
          <p:cNvSpPr txBox="1"/>
          <p:nvPr/>
        </p:nvSpPr>
        <p:spPr>
          <a:xfrm>
            <a:off x="1064914" y="4721601"/>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sp>
        <p:nvSpPr>
          <p:cNvPr id="20" name="TextBox 19">
            <a:extLst>
              <a:ext uri="{FF2B5EF4-FFF2-40B4-BE49-F238E27FC236}">
                <a16:creationId xmlns:a16="http://schemas.microsoft.com/office/drawing/2014/main" id="{078DB52B-BBF7-453F-82D7-E13863881F85}"/>
              </a:ext>
            </a:extLst>
          </p:cNvPr>
          <p:cNvSpPr txBox="1"/>
          <p:nvPr/>
        </p:nvSpPr>
        <p:spPr>
          <a:xfrm>
            <a:off x="1022364" y="6147014"/>
            <a:ext cx="1996704" cy="353174"/>
          </a:xfrm>
          <a:prstGeom prst="rect">
            <a:avLst/>
          </a:prstGeom>
          <a:noFill/>
        </p:spPr>
        <p:txBody>
          <a:bodyPr wrap="square" lIns="116586" tIns="58293" rIns="116586" bIns="58293" rtlCol="0" anchor="t">
            <a:spAutoFit/>
          </a:bodyPr>
          <a:lstStyle/>
          <a:p>
            <a:r>
              <a:rPr lang="en-US" sz="1530" i="1">
                <a:latin typeface="Avenir Light Oblique"/>
              </a:rPr>
              <a:t>Baseboard</a:t>
            </a:r>
            <a:endParaRPr lang="en-US" sz="3084"/>
          </a:p>
        </p:txBody>
      </p:sp>
      <p:sp>
        <p:nvSpPr>
          <p:cNvPr id="21" name="TextBox 20">
            <a:extLst>
              <a:ext uri="{FF2B5EF4-FFF2-40B4-BE49-F238E27FC236}">
                <a16:creationId xmlns:a16="http://schemas.microsoft.com/office/drawing/2014/main" id="{243F1715-B6FE-4E80-8910-13C7494CDC00}"/>
              </a:ext>
            </a:extLst>
          </p:cNvPr>
          <p:cNvSpPr txBox="1"/>
          <p:nvPr/>
        </p:nvSpPr>
        <p:spPr>
          <a:xfrm>
            <a:off x="1064913" y="8820549"/>
            <a:ext cx="1996704" cy="353174"/>
          </a:xfrm>
          <a:prstGeom prst="rect">
            <a:avLst/>
          </a:prstGeom>
          <a:noFill/>
        </p:spPr>
        <p:txBody>
          <a:bodyPr wrap="square" lIns="116586" tIns="58293" rIns="116586" bIns="58293" rtlCol="0" anchor="t">
            <a:spAutoFit/>
          </a:bodyPr>
          <a:lstStyle/>
          <a:p>
            <a:r>
              <a:rPr lang="en-US" sz="1530" i="1">
                <a:latin typeface="Avenir Light Oblique"/>
              </a:rPr>
              <a:t>Carpet Tile</a:t>
            </a:r>
            <a:endParaRPr lang="en-US" sz="3084"/>
          </a:p>
        </p:txBody>
      </p:sp>
      <p:pic>
        <p:nvPicPr>
          <p:cNvPr id="15" name="Picture 14">
            <a:extLst>
              <a:ext uri="{FF2B5EF4-FFF2-40B4-BE49-F238E27FC236}">
                <a16:creationId xmlns:a16="http://schemas.microsoft.com/office/drawing/2014/main" id="{96B4C394-6A8F-4E49-9D84-EAADCD430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7" name="TextBox 16">
            <a:extLst>
              <a:ext uri="{FF2B5EF4-FFF2-40B4-BE49-F238E27FC236}">
                <a16:creationId xmlns:a16="http://schemas.microsoft.com/office/drawing/2014/main" id="{61337C5C-5FEC-1D4E-933D-26103DE4EF9A}"/>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22" name="TextBox 21">
            <a:extLst>
              <a:ext uri="{FF2B5EF4-FFF2-40B4-BE49-F238E27FC236}">
                <a16:creationId xmlns:a16="http://schemas.microsoft.com/office/drawing/2014/main" id="{AF03CDBF-7DE7-254B-8689-D846753A1EDF}"/>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3" name="TextBox 22">
            <a:extLst>
              <a:ext uri="{FF2B5EF4-FFF2-40B4-BE49-F238E27FC236}">
                <a16:creationId xmlns:a16="http://schemas.microsoft.com/office/drawing/2014/main" id="{8CBD78C4-28CE-EB41-AB30-AC4AA2C25AA5}"/>
              </a:ext>
            </a:extLst>
          </p:cNvPr>
          <p:cNvSpPr txBox="1"/>
          <p:nvPr/>
        </p:nvSpPr>
        <p:spPr>
          <a:xfrm>
            <a:off x="14142203" y="8751283"/>
            <a:ext cx="1147482" cy="830997"/>
          </a:xfrm>
          <a:prstGeom prst="rect">
            <a:avLst/>
          </a:prstGeom>
          <a:noFill/>
        </p:spPr>
        <p:txBody>
          <a:bodyPr wrap="square" rtlCol="0">
            <a:spAutoFit/>
          </a:bodyPr>
          <a:lstStyle/>
          <a:p>
            <a:r>
              <a:rPr lang="en-US" sz="4800">
                <a:latin typeface="Avenir Book" panose="02000503020000020003" pitchFamily="2" charset="0"/>
              </a:rPr>
              <a:t>F.9</a:t>
            </a:r>
          </a:p>
        </p:txBody>
      </p:sp>
      <p:sp>
        <p:nvSpPr>
          <p:cNvPr id="24" name="TextBox 23">
            <a:extLst>
              <a:ext uri="{FF2B5EF4-FFF2-40B4-BE49-F238E27FC236}">
                <a16:creationId xmlns:a16="http://schemas.microsoft.com/office/drawing/2014/main" id="{96F9875B-1E65-7A4A-8409-0DFA3FD188B3}"/>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Lounge and open</a:t>
            </a:r>
          </a:p>
          <a:p>
            <a:r>
              <a:rPr lang="en-US" sz="1100">
                <a:latin typeface="Avenir Book" panose="02000503020000020003" pitchFamily="2" charset="0"/>
              </a:rPr>
              <a:t>Work Area finishes.</a:t>
            </a:r>
          </a:p>
        </p:txBody>
      </p:sp>
      <p:sp>
        <p:nvSpPr>
          <p:cNvPr id="25" name="TextBox 24">
            <a:extLst>
              <a:ext uri="{FF2B5EF4-FFF2-40B4-BE49-F238E27FC236}">
                <a16:creationId xmlns:a16="http://schemas.microsoft.com/office/drawing/2014/main" id="{28E1DC3F-7C5F-0243-9264-EE4EA1DCF5B7}"/>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Tree>
    <p:extLst>
      <p:ext uri="{BB962C8B-B14F-4D97-AF65-F5344CB8AC3E}">
        <p14:creationId xmlns:p14="http://schemas.microsoft.com/office/powerpoint/2010/main" val="1986303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 picture containing white, seat, dishware&#10;&#10;Description automatically generated">
            <a:extLst>
              <a:ext uri="{FF2B5EF4-FFF2-40B4-BE49-F238E27FC236}">
                <a16:creationId xmlns:a16="http://schemas.microsoft.com/office/drawing/2014/main" id="{E5766A19-AC54-4EF6-809F-D5524D91334A}"/>
              </a:ext>
            </a:extLst>
          </p:cNvPr>
          <p:cNvPicPr>
            <a:picLocks noChangeAspect="1"/>
          </p:cNvPicPr>
          <p:nvPr/>
        </p:nvPicPr>
        <p:blipFill rotWithShape="1">
          <a:blip r:embed="rId2"/>
          <a:srcRect l="11111" t="653" r="11917" b="-355"/>
          <a:stretch/>
        </p:blipFill>
        <p:spPr>
          <a:xfrm>
            <a:off x="2454681" y="6610641"/>
            <a:ext cx="2692169" cy="3170149"/>
          </a:xfrm>
          <a:prstGeom prst="rect">
            <a:avLst/>
          </a:prstGeom>
        </p:spPr>
      </p:pic>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a:xfrm>
            <a:off x="0" y="51492"/>
            <a:ext cx="13407390" cy="1944159"/>
          </a:xfrm>
        </p:spPr>
        <p:txBody>
          <a:bodyPr/>
          <a:lstStyle/>
          <a:p>
            <a:r>
              <a:rPr lang="en-US">
                <a:latin typeface="Avenir Next LT Pro Demi"/>
                <a:cs typeface="Calibri Light"/>
              </a:rPr>
              <a:t>Lounge Area</a:t>
            </a:r>
          </a:p>
        </p:txBody>
      </p:sp>
      <p:pic>
        <p:nvPicPr>
          <p:cNvPr id="4" name="Picture 4" descr="A picture containing seat, furniture, indoor, sofa&#10;&#10;Description automatically generated">
            <a:extLst>
              <a:ext uri="{FF2B5EF4-FFF2-40B4-BE49-F238E27FC236}">
                <a16:creationId xmlns:a16="http://schemas.microsoft.com/office/drawing/2014/main" id="{414787FF-29C9-4FE7-873C-6D5607759D00}"/>
              </a:ext>
            </a:extLst>
          </p:cNvPr>
          <p:cNvPicPr>
            <a:picLocks noChangeAspect="1"/>
          </p:cNvPicPr>
          <p:nvPr/>
        </p:nvPicPr>
        <p:blipFill>
          <a:blip r:embed="rId3"/>
          <a:stretch>
            <a:fillRect/>
          </a:stretch>
        </p:blipFill>
        <p:spPr>
          <a:xfrm>
            <a:off x="1439849" y="1693454"/>
            <a:ext cx="7440538" cy="3007084"/>
          </a:xfrm>
          <a:prstGeom prst="rect">
            <a:avLst/>
          </a:prstGeom>
        </p:spPr>
      </p:pic>
      <p:pic>
        <p:nvPicPr>
          <p:cNvPr id="6" name="Picture 5" descr="A picture containing furniture, wooden, seat, table&#10;&#10;Description automatically generated">
            <a:extLst>
              <a:ext uri="{FF2B5EF4-FFF2-40B4-BE49-F238E27FC236}">
                <a16:creationId xmlns:a16="http://schemas.microsoft.com/office/drawing/2014/main" id="{A8383C10-FE5B-4521-8250-31A87B1DB643}"/>
              </a:ext>
            </a:extLst>
          </p:cNvPr>
          <p:cNvPicPr>
            <a:picLocks noChangeAspect="1"/>
          </p:cNvPicPr>
          <p:nvPr/>
        </p:nvPicPr>
        <p:blipFill>
          <a:blip r:embed="rId4"/>
          <a:stretch>
            <a:fillRect/>
          </a:stretch>
        </p:blipFill>
        <p:spPr>
          <a:xfrm>
            <a:off x="4958781" y="4728208"/>
            <a:ext cx="3497580" cy="1900859"/>
          </a:xfrm>
          <a:prstGeom prst="rect">
            <a:avLst/>
          </a:prstGeom>
        </p:spPr>
      </p:pic>
      <p:pic>
        <p:nvPicPr>
          <p:cNvPr id="10" name="Picture 7" descr="A picture containing furniture, table, pedestal table, stand&#10;&#10;Description automatically generated">
            <a:extLst>
              <a:ext uri="{FF2B5EF4-FFF2-40B4-BE49-F238E27FC236}">
                <a16:creationId xmlns:a16="http://schemas.microsoft.com/office/drawing/2014/main" id="{89624621-3605-4153-A1E5-2CFCB1ADAA1D}"/>
              </a:ext>
            </a:extLst>
          </p:cNvPr>
          <p:cNvPicPr>
            <a:picLocks noChangeAspect="1"/>
          </p:cNvPicPr>
          <p:nvPr/>
        </p:nvPicPr>
        <p:blipFill rotWithShape="1">
          <a:blip r:embed="rId5"/>
          <a:srcRect l="8969" r="8520" b="-352"/>
          <a:stretch/>
        </p:blipFill>
        <p:spPr>
          <a:xfrm>
            <a:off x="11928312" y="388256"/>
            <a:ext cx="1439645" cy="2236346"/>
          </a:xfrm>
          <a:prstGeom prst="rect">
            <a:avLst/>
          </a:prstGeom>
        </p:spPr>
      </p:pic>
      <p:pic>
        <p:nvPicPr>
          <p:cNvPr id="11" name="Picture 11" descr="A picture containing stand, table, file&#10;&#10;Description automatically generated">
            <a:extLst>
              <a:ext uri="{FF2B5EF4-FFF2-40B4-BE49-F238E27FC236}">
                <a16:creationId xmlns:a16="http://schemas.microsoft.com/office/drawing/2014/main" id="{B3778F99-DB8E-4688-A3FF-FCC35F9E4EEE}"/>
              </a:ext>
            </a:extLst>
          </p:cNvPr>
          <p:cNvPicPr>
            <a:picLocks noChangeAspect="1"/>
          </p:cNvPicPr>
          <p:nvPr/>
        </p:nvPicPr>
        <p:blipFill>
          <a:blip r:embed="rId6">
            <a:grayscl/>
          </a:blip>
          <a:stretch>
            <a:fillRect/>
          </a:stretch>
        </p:blipFill>
        <p:spPr>
          <a:xfrm>
            <a:off x="10385137" y="7249277"/>
            <a:ext cx="3237337" cy="2187925"/>
          </a:xfrm>
          <a:prstGeom prst="rect">
            <a:avLst/>
          </a:prstGeom>
        </p:spPr>
      </p:pic>
      <p:sp>
        <p:nvSpPr>
          <p:cNvPr id="3" name="TextBox 2">
            <a:extLst>
              <a:ext uri="{FF2B5EF4-FFF2-40B4-BE49-F238E27FC236}">
                <a16:creationId xmlns:a16="http://schemas.microsoft.com/office/drawing/2014/main" id="{60C86F05-7B73-4001-A1CC-C1467490B00D}"/>
              </a:ext>
            </a:extLst>
          </p:cNvPr>
          <p:cNvSpPr txBox="1"/>
          <p:nvPr/>
        </p:nvSpPr>
        <p:spPr>
          <a:xfrm>
            <a:off x="1703507" y="4228074"/>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Modular lounge seating</a:t>
            </a:r>
            <a:endParaRPr lang="en-US" sz="3084" dirty="0"/>
          </a:p>
        </p:txBody>
      </p:sp>
      <p:sp>
        <p:nvSpPr>
          <p:cNvPr id="5" name="TextBox 4">
            <a:extLst>
              <a:ext uri="{FF2B5EF4-FFF2-40B4-BE49-F238E27FC236}">
                <a16:creationId xmlns:a16="http://schemas.microsoft.com/office/drawing/2014/main" id="{D5ED99A2-8C8E-466E-8A40-BA3F0338B123}"/>
              </a:ext>
            </a:extLst>
          </p:cNvPr>
          <p:cNvSpPr txBox="1"/>
          <p:nvPr/>
        </p:nvSpPr>
        <p:spPr>
          <a:xfrm>
            <a:off x="2815323" y="9472363"/>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Swivel Chair</a:t>
            </a:r>
            <a:endParaRPr lang="en-US" sz="3084" dirty="0"/>
          </a:p>
        </p:txBody>
      </p:sp>
      <p:sp>
        <p:nvSpPr>
          <p:cNvPr id="7" name="TextBox 6">
            <a:extLst>
              <a:ext uri="{FF2B5EF4-FFF2-40B4-BE49-F238E27FC236}">
                <a16:creationId xmlns:a16="http://schemas.microsoft.com/office/drawing/2014/main" id="{BB237DB9-9F7C-4F37-B8FE-98A77DD6F3EF}"/>
              </a:ext>
            </a:extLst>
          </p:cNvPr>
          <p:cNvSpPr txBox="1"/>
          <p:nvPr/>
        </p:nvSpPr>
        <p:spPr>
          <a:xfrm>
            <a:off x="10184739" y="9183187"/>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Coffee Table</a:t>
            </a:r>
            <a:endParaRPr lang="en-US" sz="3084"/>
          </a:p>
        </p:txBody>
      </p:sp>
      <p:sp>
        <p:nvSpPr>
          <p:cNvPr id="15" name="TextBox 14">
            <a:extLst>
              <a:ext uri="{FF2B5EF4-FFF2-40B4-BE49-F238E27FC236}">
                <a16:creationId xmlns:a16="http://schemas.microsoft.com/office/drawing/2014/main" id="{E9973D50-EF3E-44F6-858F-E4D5D7B23FC8}"/>
              </a:ext>
            </a:extLst>
          </p:cNvPr>
          <p:cNvSpPr txBox="1"/>
          <p:nvPr/>
        </p:nvSpPr>
        <p:spPr>
          <a:xfrm>
            <a:off x="5228432" y="6762670"/>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Coffee Table</a:t>
            </a:r>
            <a:endParaRPr lang="en-US" sz="3084" dirty="0"/>
          </a:p>
        </p:txBody>
      </p:sp>
      <p:sp>
        <p:nvSpPr>
          <p:cNvPr id="17" name="TextBox 16">
            <a:extLst>
              <a:ext uri="{FF2B5EF4-FFF2-40B4-BE49-F238E27FC236}">
                <a16:creationId xmlns:a16="http://schemas.microsoft.com/office/drawing/2014/main" id="{3F1A1BB0-323B-4614-9CC3-0CA99C843C3B}"/>
              </a:ext>
            </a:extLst>
          </p:cNvPr>
          <p:cNvSpPr txBox="1"/>
          <p:nvPr/>
        </p:nvSpPr>
        <p:spPr>
          <a:xfrm>
            <a:off x="12094636" y="2624602"/>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Side Table</a:t>
            </a:r>
            <a:endParaRPr lang="en-US" sz="3084" dirty="0"/>
          </a:p>
        </p:txBody>
      </p:sp>
      <p:pic>
        <p:nvPicPr>
          <p:cNvPr id="12" name="Picture 3" descr="A picture containing furniture, seat, table, pedestal table&#10;&#10;Description automatically generated">
            <a:extLst>
              <a:ext uri="{FF2B5EF4-FFF2-40B4-BE49-F238E27FC236}">
                <a16:creationId xmlns:a16="http://schemas.microsoft.com/office/drawing/2014/main" id="{25223955-2B2F-42CC-9B64-579226A1F1EE}"/>
              </a:ext>
            </a:extLst>
          </p:cNvPr>
          <p:cNvPicPr>
            <a:picLocks noChangeAspect="1"/>
          </p:cNvPicPr>
          <p:nvPr/>
        </p:nvPicPr>
        <p:blipFill rotWithShape="1">
          <a:blip r:embed="rId7">
            <a:grayscl/>
          </a:blip>
          <a:srcRect l="9788" t="7466" r="6688" b="3045"/>
          <a:stretch/>
        </p:blipFill>
        <p:spPr>
          <a:xfrm>
            <a:off x="11228368" y="3539666"/>
            <a:ext cx="2487632" cy="2215094"/>
          </a:xfrm>
          <a:prstGeom prst="rect">
            <a:avLst/>
          </a:prstGeom>
        </p:spPr>
      </p:pic>
      <p:pic>
        <p:nvPicPr>
          <p:cNvPr id="14" name="Picture 4" descr="A picture containing seat, furniture, chair&#10;&#10;Description automatically generated">
            <a:extLst>
              <a:ext uri="{FF2B5EF4-FFF2-40B4-BE49-F238E27FC236}">
                <a16:creationId xmlns:a16="http://schemas.microsoft.com/office/drawing/2014/main" id="{30084617-7FFD-4AE5-8D5D-AFF93FBAC30D}"/>
              </a:ext>
            </a:extLst>
          </p:cNvPr>
          <p:cNvPicPr>
            <a:picLocks noChangeAspect="1"/>
          </p:cNvPicPr>
          <p:nvPr/>
        </p:nvPicPr>
        <p:blipFill rotWithShape="1">
          <a:blip r:embed="rId8"/>
          <a:srcRect l="16107" t="6216" r="12752" b="3473"/>
          <a:stretch/>
        </p:blipFill>
        <p:spPr>
          <a:xfrm>
            <a:off x="6981529" y="7205338"/>
            <a:ext cx="1634197" cy="2551054"/>
          </a:xfrm>
          <a:prstGeom prst="rect">
            <a:avLst/>
          </a:prstGeom>
        </p:spPr>
      </p:pic>
      <p:sp>
        <p:nvSpPr>
          <p:cNvPr id="20" name="TextBox 19">
            <a:extLst>
              <a:ext uri="{FF2B5EF4-FFF2-40B4-BE49-F238E27FC236}">
                <a16:creationId xmlns:a16="http://schemas.microsoft.com/office/drawing/2014/main" id="{BFAB7F40-FF52-427F-8D7E-6ECFBBA98B29}"/>
              </a:ext>
            </a:extLst>
          </p:cNvPr>
          <p:cNvSpPr txBox="1"/>
          <p:nvPr/>
        </p:nvSpPr>
        <p:spPr>
          <a:xfrm>
            <a:off x="11906626" y="5727265"/>
            <a:ext cx="145816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Power Table</a:t>
            </a:r>
            <a:endParaRPr lang="en-US" sz="3084"/>
          </a:p>
        </p:txBody>
      </p:sp>
      <p:sp>
        <p:nvSpPr>
          <p:cNvPr id="22" name="TextBox 21">
            <a:extLst>
              <a:ext uri="{FF2B5EF4-FFF2-40B4-BE49-F238E27FC236}">
                <a16:creationId xmlns:a16="http://schemas.microsoft.com/office/drawing/2014/main" id="{33CB511C-6CF4-40EC-AA9D-42A6CAF1E48D}"/>
              </a:ext>
            </a:extLst>
          </p:cNvPr>
          <p:cNvSpPr txBox="1"/>
          <p:nvPr/>
        </p:nvSpPr>
        <p:spPr>
          <a:xfrm>
            <a:off x="6897344" y="9604203"/>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Work Chair</a:t>
            </a:r>
            <a:endParaRPr lang="en-US" sz="3084" dirty="0"/>
          </a:p>
        </p:txBody>
      </p:sp>
      <p:pic>
        <p:nvPicPr>
          <p:cNvPr id="24" name="Picture 8">
            <a:extLst>
              <a:ext uri="{FF2B5EF4-FFF2-40B4-BE49-F238E27FC236}">
                <a16:creationId xmlns:a16="http://schemas.microsoft.com/office/drawing/2014/main" id="{00880367-55D0-4F89-9A45-6E5D3A2DBD89}"/>
              </a:ext>
            </a:extLst>
          </p:cNvPr>
          <p:cNvPicPr>
            <a:picLocks noChangeAspect="1"/>
          </p:cNvPicPr>
          <p:nvPr/>
        </p:nvPicPr>
        <p:blipFill>
          <a:blip r:embed="rId9"/>
          <a:stretch>
            <a:fillRect/>
          </a:stretch>
        </p:blipFill>
        <p:spPr>
          <a:xfrm>
            <a:off x="362899" y="2085302"/>
            <a:ext cx="969571" cy="969571"/>
          </a:xfrm>
          <a:prstGeom prst="rect">
            <a:avLst/>
          </a:prstGeom>
        </p:spPr>
      </p:pic>
      <p:cxnSp>
        <p:nvCxnSpPr>
          <p:cNvPr id="26" name="Straight Arrow Connector 25">
            <a:extLst>
              <a:ext uri="{FF2B5EF4-FFF2-40B4-BE49-F238E27FC236}">
                <a16:creationId xmlns:a16="http://schemas.microsoft.com/office/drawing/2014/main" id="{03DE276E-9D2A-4D9B-A3B8-1E00FFF3F409}"/>
              </a:ext>
            </a:extLst>
          </p:cNvPr>
          <p:cNvCxnSpPr>
            <a:cxnSpLocks/>
          </p:cNvCxnSpPr>
          <p:nvPr/>
        </p:nvCxnSpPr>
        <p:spPr>
          <a:xfrm>
            <a:off x="982245" y="2476303"/>
            <a:ext cx="1531710" cy="408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12" descr="A picture containing tiled&#10;&#10;Description automatically generated">
            <a:extLst>
              <a:ext uri="{FF2B5EF4-FFF2-40B4-BE49-F238E27FC236}">
                <a16:creationId xmlns:a16="http://schemas.microsoft.com/office/drawing/2014/main" id="{22132868-A201-4134-BF03-9BB9FE631C5E}"/>
              </a:ext>
            </a:extLst>
          </p:cNvPr>
          <p:cNvPicPr>
            <a:picLocks noChangeAspect="1"/>
          </p:cNvPicPr>
          <p:nvPr/>
        </p:nvPicPr>
        <p:blipFill>
          <a:blip r:embed="rId10"/>
          <a:stretch>
            <a:fillRect/>
          </a:stretch>
        </p:blipFill>
        <p:spPr>
          <a:xfrm>
            <a:off x="348651" y="6663354"/>
            <a:ext cx="983819" cy="973145"/>
          </a:xfrm>
          <a:prstGeom prst="rect">
            <a:avLst/>
          </a:prstGeom>
        </p:spPr>
      </p:pic>
      <p:cxnSp>
        <p:nvCxnSpPr>
          <p:cNvPr id="32" name="Straight Arrow Connector 31">
            <a:extLst>
              <a:ext uri="{FF2B5EF4-FFF2-40B4-BE49-F238E27FC236}">
                <a16:creationId xmlns:a16="http://schemas.microsoft.com/office/drawing/2014/main" id="{5383AEAD-A1B3-4661-9AE5-16EB456F0DD6}"/>
              </a:ext>
            </a:extLst>
          </p:cNvPr>
          <p:cNvCxnSpPr>
            <a:cxnSpLocks/>
          </p:cNvCxnSpPr>
          <p:nvPr/>
        </p:nvCxnSpPr>
        <p:spPr>
          <a:xfrm>
            <a:off x="924794" y="7112429"/>
            <a:ext cx="2030468" cy="5240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43C1191-8C18-4E93-9BAC-E618DF56D34F}"/>
              </a:ext>
            </a:extLst>
          </p:cNvPr>
          <p:cNvCxnSpPr>
            <a:cxnSpLocks/>
          </p:cNvCxnSpPr>
          <p:nvPr/>
        </p:nvCxnSpPr>
        <p:spPr>
          <a:xfrm>
            <a:off x="982245" y="8446527"/>
            <a:ext cx="2387488" cy="2160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FC6CAE6-6AA0-4624-8F7D-70051330B34E}"/>
              </a:ext>
            </a:extLst>
          </p:cNvPr>
          <p:cNvPicPr>
            <a:picLocks noChangeAspect="1"/>
          </p:cNvPicPr>
          <p:nvPr/>
        </p:nvPicPr>
        <p:blipFill>
          <a:blip r:embed="rId11"/>
          <a:stretch>
            <a:fillRect/>
          </a:stretch>
        </p:blipFill>
        <p:spPr>
          <a:xfrm>
            <a:off x="9266044" y="3418063"/>
            <a:ext cx="852965" cy="850106"/>
          </a:xfrm>
          <a:prstGeom prst="rect">
            <a:avLst/>
          </a:prstGeom>
        </p:spPr>
      </p:pic>
      <p:pic>
        <p:nvPicPr>
          <p:cNvPr id="16" name="Picture 12" descr="Shape&#10;&#10;Description automatically generated">
            <a:extLst>
              <a:ext uri="{FF2B5EF4-FFF2-40B4-BE49-F238E27FC236}">
                <a16:creationId xmlns:a16="http://schemas.microsoft.com/office/drawing/2014/main" id="{E0F509D6-6B13-4A67-AC15-C1A9C74F1C0A}"/>
              </a:ext>
            </a:extLst>
          </p:cNvPr>
          <p:cNvPicPr>
            <a:picLocks noChangeAspect="1"/>
          </p:cNvPicPr>
          <p:nvPr/>
        </p:nvPicPr>
        <p:blipFill>
          <a:blip r:embed="rId12"/>
          <a:stretch>
            <a:fillRect/>
          </a:stretch>
        </p:blipFill>
        <p:spPr>
          <a:xfrm>
            <a:off x="9305143" y="4728208"/>
            <a:ext cx="852965" cy="752951"/>
          </a:xfrm>
          <a:prstGeom prst="rect">
            <a:avLst/>
          </a:prstGeom>
        </p:spPr>
      </p:pic>
      <p:pic>
        <p:nvPicPr>
          <p:cNvPr id="18" name="Picture 18" descr="A picture containing background pattern&#10;&#10;Description automatically generated">
            <a:extLst>
              <a:ext uri="{FF2B5EF4-FFF2-40B4-BE49-F238E27FC236}">
                <a16:creationId xmlns:a16="http://schemas.microsoft.com/office/drawing/2014/main" id="{A2A77889-DAF5-4A73-A308-8FFB22F1B26F}"/>
              </a:ext>
            </a:extLst>
          </p:cNvPr>
          <p:cNvPicPr>
            <a:picLocks noChangeAspect="1"/>
          </p:cNvPicPr>
          <p:nvPr/>
        </p:nvPicPr>
        <p:blipFill>
          <a:blip r:embed="rId13"/>
          <a:stretch>
            <a:fillRect/>
          </a:stretch>
        </p:blipFill>
        <p:spPr>
          <a:xfrm>
            <a:off x="9306447" y="7288787"/>
            <a:ext cx="852965" cy="852965"/>
          </a:xfrm>
          <a:prstGeom prst="rect">
            <a:avLst/>
          </a:prstGeom>
        </p:spPr>
      </p:pic>
      <p:pic>
        <p:nvPicPr>
          <p:cNvPr id="19" name="Picture 20">
            <a:extLst>
              <a:ext uri="{FF2B5EF4-FFF2-40B4-BE49-F238E27FC236}">
                <a16:creationId xmlns:a16="http://schemas.microsoft.com/office/drawing/2014/main" id="{0E2B8CB6-B03F-4D7C-870F-E5B142D0F1A6}"/>
              </a:ext>
            </a:extLst>
          </p:cNvPr>
          <p:cNvPicPr>
            <a:picLocks noChangeAspect="1"/>
          </p:cNvPicPr>
          <p:nvPr/>
        </p:nvPicPr>
        <p:blipFill>
          <a:blip r:embed="rId14"/>
          <a:stretch>
            <a:fillRect/>
          </a:stretch>
        </p:blipFill>
        <p:spPr>
          <a:xfrm>
            <a:off x="9281869" y="8403923"/>
            <a:ext cx="869396" cy="869394"/>
          </a:xfrm>
          <a:prstGeom prst="rect">
            <a:avLst/>
          </a:prstGeom>
        </p:spPr>
      </p:pic>
      <p:cxnSp>
        <p:nvCxnSpPr>
          <p:cNvPr id="21" name="Straight Arrow Connector 20">
            <a:extLst>
              <a:ext uri="{FF2B5EF4-FFF2-40B4-BE49-F238E27FC236}">
                <a16:creationId xmlns:a16="http://schemas.microsoft.com/office/drawing/2014/main" id="{0CD2D2EE-A2B9-4681-921F-358B090DF565}"/>
              </a:ext>
            </a:extLst>
          </p:cNvPr>
          <p:cNvCxnSpPr>
            <a:cxnSpLocks/>
          </p:cNvCxnSpPr>
          <p:nvPr/>
        </p:nvCxnSpPr>
        <p:spPr>
          <a:xfrm flipV="1">
            <a:off x="9933687" y="7710824"/>
            <a:ext cx="662842" cy="53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35478A2-2FD8-48CA-8CF1-85F07EFB3721}"/>
              </a:ext>
            </a:extLst>
          </p:cNvPr>
          <p:cNvCxnSpPr>
            <a:cxnSpLocks/>
          </p:cNvCxnSpPr>
          <p:nvPr/>
        </p:nvCxnSpPr>
        <p:spPr>
          <a:xfrm flipV="1">
            <a:off x="9763416" y="7971239"/>
            <a:ext cx="2646005" cy="1094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44BB79-D231-4E04-951E-C288A9586750}"/>
              </a:ext>
            </a:extLst>
          </p:cNvPr>
          <p:cNvCxnSpPr>
            <a:cxnSpLocks/>
          </p:cNvCxnSpPr>
          <p:nvPr/>
        </p:nvCxnSpPr>
        <p:spPr>
          <a:xfrm>
            <a:off x="9766334" y="3749196"/>
            <a:ext cx="1974039" cy="44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857F98C-4DE7-48AE-B92C-A25601DC5938}"/>
              </a:ext>
            </a:extLst>
          </p:cNvPr>
          <p:cNvCxnSpPr>
            <a:cxnSpLocks/>
          </p:cNvCxnSpPr>
          <p:nvPr/>
        </p:nvCxnSpPr>
        <p:spPr>
          <a:xfrm>
            <a:off x="9646296" y="5189860"/>
            <a:ext cx="2989412" cy="182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C835A61-6FAD-4E09-B2FD-F96805DC4790}"/>
              </a:ext>
            </a:extLst>
          </p:cNvPr>
          <p:cNvSpPr txBox="1"/>
          <p:nvPr/>
        </p:nvSpPr>
        <p:spPr>
          <a:xfrm>
            <a:off x="9197693" y="809335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36" name="TextBox 35">
            <a:extLst>
              <a:ext uri="{FF2B5EF4-FFF2-40B4-BE49-F238E27FC236}">
                <a16:creationId xmlns:a16="http://schemas.microsoft.com/office/drawing/2014/main" id="{ED57085A-9148-4C22-97AB-0BC0B174873A}"/>
              </a:ext>
            </a:extLst>
          </p:cNvPr>
          <p:cNvSpPr txBox="1"/>
          <p:nvPr/>
        </p:nvSpPr>
        <p:spPr>
          <a:xfrm>
            <a:off x="9195291" y="927331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38" name="TextBox 37">
            <a:extLst>
              <a:ext uri="{FF2B5EF4-FFF2-40B4-BE49-F238E27FC236}">
                <a16:creationId xmlns:a16="http://schemas.microsoft.com/office/drawing/2014/main" id="{D4396001-A9B2-43F3-8AE5-F35968E31EC4}"/>
              </a:ext>
            </a:extLst>
          </p:cNvPr>
          <p:cNvSpPr txBox="1"/>
          <p:nvPr/>
        </p:nvSpPr>
        <p:spPr>
          <a:xfrm>
            <a:off x="233452" y="893664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p>
        </p:txBody>
      </p:sp>
      <p:sp>
        <p:nvSpPr>
          <p:cNvPr id="39" name="TextBox 38">
            <a:extLst>
              <a:ext uri="{FF2B5EF4-FFF2-40B4-BE49-F238E27FC236}">
                <a16:creationId xmlns:a16="http://schemas.microsoft.com/office/drawing/2014/main" id="{E68A128F-120D-4B9A-B8A6-106D5DE06EB8}"/>
              </a:ext>
            </a:extLst>
          </p:cNvPr>
          <p:cNvSpPr txBox="1"/>
          <p:nvPr/>
        </p:nvSpPr>
        <p:spPr>
          <a:xfrm>
            <a:off x="213191" y="754890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p>
        </p:txBody>
      </p:sp>
      <p:sp>
        <p:nvSpPr>
          <p:cNvPr id="40" name="TextBox 39">
            <a:extLst>
              <a:ext uri="{FF2B5EF4-FFF2-40B4-BE49-F238E27FC236}">
                <a16:creationId xmlns:a16="http://schemas.microsoft.com/office/drawing/2014/main" id="{B30E20BF-FED2-42B6-B842-828CB6ECACDE}"/>
              </a:ext>
            </a:extLst>
          </p:cNvPr>
          <p:cNvSpPr txBox="1"/>
          <p:nvPr/>
        </p:nvSpPr>
        <p:spPr>
          <a:xfrm>
            <a:off x="9131018" y="4176284"/>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p>
        </p:txBody>
      </p:sp>
      <p:sp>
        <p:nvSpPr>
          <p:cNvPr id="41" name="TextBox 40">
            <a:extLst>
              <a:ext uri="{FF2B5EF4-FFF2-40B4-BE49-F238E27FC236}">
                <a16:creationId xmlns:a16="http://schemas.microsoft.com/office/drawing/2014/main" id="{4F5580AD-391A-4011-BF05-DD22235CDFB1}"/>
              </a:ext>
            </a:extLst>
          </p:cNvPr>
          <p:cNvSpPr txBox="1"/>
          <p:nvPr/>
        </p:nvSpPr>
        <p:spPr>
          <a:xfrm>
            <a:off x="9185242" y="541013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42" name="TextBox 41">
            <a:extLst>
              <a:ext uri="{FF2B5EF4-FFF2-40B4-BE49-F238E27FC236}">
                <a16:creationId xmlns:a16="http://schemas.microsoft.com/office/drawing/2014/main" id="{A0C81A81-7A82-4088-BFB8-1ED7ECF0203D}"/>
              </a:ext>
            </a:extLst>
          </p:cNvPr>
          <p:cNvSpPr txBox="1"/>
          <p:nvPr/>
        </p:nvSpPr>
        <p:spPr>
          <a:xfrm>
            <a:off x="213191" y="3041873"/>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p>
        </p:txBody>
      </p:sp>
      <p:pic>
        <p:nvPicPr>
          <p:cNvPr id="43" name="Picture 42">
            <a:extLst>
              <a:ext uri="{FF2B5EF4-FFF2-40B4-BE49-F238E27FC236}">
                <a16:creationId xmlns:a16="http://schemas.microsoft.com/office/drawing/2014/main" id="{45FB8450-E920-B640-B999-738F648A1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44" name="TextBox 43">
            <a:extLst>
              <a:ext uri="{FF2B5EF4-FFF2-40B4-BE49-F238E27FC236}">
                <a16:creationId xmlns:a16="http://schemas.microsoft.com/office/drawing/2014/main" id="{ACB029F8-D4C3-944D-ADB6-477DE25B80E5}"/>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45" name="TextBox 44">
            <a:extLst>
              <a:ext uri="{FF2B5EF4-FFF2-40B4-BE49-F238E27FC236}">
                <a16:creationId xmlns:a16="http://schemas.microsoft.com/office/drawing/2014/main" id="{673EB904-DA30-A549-BA4C-FC07CF8756F6}"/>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46" name="TextBox 45">
            <a:extLst>
              <a:ext uri="{FF2B5EF4-FFF2-40B4-BE49-F238E27FC236}">
                <a16:creationId xmlns:a16="http://schemas.microsoft.com/office/drawing/2014/main" id="{D915F938-5B2B-1845-8B13-C72B9D639951}"/>
              </a:ext>
            </a:extLst>
          </p:cNvPr>
          <p:cNvSpPr txBox="1"/>
          <p:nvPr/>
        </p:nvSpPr>
        <p:spPr>
          <a:xfrm>
            <a:off x="13879164" y="8888731"/>
            <a:ext cx="1410521" cy="830997"/>
          </a:xfrm>
          <a:prstGeom prst="rect">
            <a:avLst/>
          </a:prstGeom>
          <a:noFill/>
        </p:spPr>
        <p:txBody>
          <a:bodyPr wrap="square" rtlCol="0">
            <a:spAutoFit/>
          </a:bodyPr>
          <a:lstStyle/>
          <a:p>
            <a:r>
              <a:rPr lang="en-US" sz="4800">
                <a:latin typeface="Avenir Book" panose="02000503020000020003" pitchFamily="2" charset="0"/>
              </a:rPr>
              <a:t>FR.9</a:t>
            </a:r>
          </a:p>
        </p:txBody>
      </p:sp>
      <p:sp>
        <p:nvSpPr>
          <p:cNvPr id="47" name="TextBox 46">
            <a:extLst>
              <a:ext uri="{FF2B5EF4-FFF2-40B4-BE49-F238E27FC236}">
                <a16:creationId xmlns:a16="http://schemas.microsoft.com/office/drawing/2014/main" id="{54A7D961-0FD9-4B4B-A2CC-EB8AA0D5D8BF}"/>
              </a:ext>
            </a:extLst>
          </p:cNvPr>
          <p:cNvSpPr txBox="1"/>
          <p:nvPr/>
        </p:nvSpPr>
        <p:spPr>
          <a:xfrm>
            <a:off x="13879164" y="6544135"/>
            <a:ext cx="1952786" cy="430887"/>
          </a:xfrm>
          <a:prstGeom prst="rect">
            <a:avLst/>
          </a:prstGeom>
          <a:noFill/>
        </p:spPr>
        <p:txBody>
          <a:bodyPr wrap="square" rtlCol="0">
            <a:spAutoFit/>
          </a:bodyPr>
          <a:lstStyle/>
          <a:p>
            <a:r>
              <a:rPr lang="en-US" sz="1100">
                <a:latin typeface="Avenir Book" panose="02000503020000020003" pitchFamily="2" charset="0"/>
              </a:rPr>
              <a:t>Upper Social Lounge</a:t>
            </a:r>
          </a:p>
          <a:p>
            <a:r>
              <a:rPr lang="en-US" sz="1100">
                <a:latin typeface="Avenir Book" panose="02000503020000020003" pitchFamily="2" charset="0"/>
              </a:rPr>
              <a:t>Furniture.</a:t>
            </a:r>
          </a:p>
        </p:txBody>
      </p:sp>
      <p:sp>
        <p:nvSpPr>
          <p:cNvPr id="48" name="TextBox 47">
            <a:extLst>
              <a:ext uri="{FF2B5EF4-FFF2-40B4-BE49-F238E27FC236}">
                <a16:creationId xmlns:a16="http://schemas.microsoft.com/office/drawing/2014/main" id="{285589AD-FB52-1E4D-9627-05A9F8B65AE2}"/>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pic>
        <p:nvPicPr>
          <p:cNvPr id="49" name="Picture 8">
            <a:extLst>
              <a:ext uri="{FF2B5EF4-FFF2-40B4-BE49-F238E27FC236}">
                <a16:creationId xmlns:a16="http://schemas.microsoft.com/office/drawing/2014/main" id="{E5C22C0D-030D-3D43-B2DF-DB9917BBE2FA}"/>
              </a:ext>
            </a:extLst>
          </p:cNvPr>
          <p:cNvPicPr>
            <a:picLocks noChangeAspect="1"/>
          </p:cNvPicPr>
          <p:nvPr/>
        </p:nvPicPr>
        <p:blipFill>
          <a:blip r:embed="rId9"/>
          <a:stretch>
            <a:fillRect/>
          </a:stretch>
        </p:blipFill>
        <p:spPr>
          <a:xfrm>
            <a:off x="362899" y="8046970"/>
            <a:ext cx="969571" cy="969571"/>
          </a:xfrm>
          <a:prstGeom prst="rect">
            <a:avLst/>
          </a:prstGeom>
        </p:spPr>
      </p:pic>
    </p:spTree>
    <p:extLst>
      <p:ext uri="{BB962C8B-B14F-4D97-AF65-F5344CB8AC3E}">
        <p14:creationId xmlns:p14="http://schemas.microsoft.com/office/powerpoint/2010/main" val="3423144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5" descr="A picture containing table, worktable, handcart&#10;&#10;Description automatically generated">
            <a:extLst>
              <a:ext uri="{FF2B5EF4-FFF2-40B4-BE49-F238E27FC236}">
                <a16:creationId xmlns:a16="http://schemas.microsoft.com/office/drawing/2014/main" id="{2410C1F2-E806-3045-AE4E-1D888466430A}"/>
              </a:ext>
            </a:extLst>
          </p:cNvPr>
          <p:cNvPicPr>
            <a:picLocks noChangeAspect="1"/>
          </p:cNvPicPr>
          <p:nvPr/>
        </p:nvPicPr>
        <p:blipFill>
          <a:blip r:embed="rId2">
            <a:grayscl/>
          </a:blip>
          <a:stretch>
            <a:fillRect/>
          </a:stretch>
        </p:blipFill>
        <p:spPr>
          <a:xfrm>
            <a:off x="8651158" y="3753171"/>
            <a:ext cx="5084906" cy="2653520"/>
          </a:xfrm>
          <a:prstGeom prst="rect">
            <a:avLst/>
          </a:prstGeom>
        </p:spPr>
      </p:pic>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a:xfrm>
            <a:off x="116750" y="69106"/>
            <a:ext cx="13407390" cy="1944159"/>
          </a:xfrm>
        </p:spPr>
        <p:txBody>
          <a:bodyPr/>
          <a:lstStyle/>
          <a:p>
            <a:r>
              <a:rPr lang="en-US" dirty="0">
                <a:latin typeface="Avenir Next LT Pro Demi"/>
                <a:cs typeface="Calibri Light"/>
              </a:rPr>
              <a:t>Open Work Area</a:t>
            </a:r>
          </a:p>
        </p:txBody>
      </p:sp>
      <p:pic>
        <p:nvPicPr>
          <p:cNvPr id="42" name="Picture 41">
            <a:extLst>
              <a:ext uri="{FF2B5EF4-FFF2-40B4-BE49-F238E27FC236}">
                <a16:creationId xmlns:a16="http://schemas.microsoft.com/office/drawing/2014/main" id="{7E3CCE4A-1E7E-8B4D-856C-190783357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43" name="TextBox 42">
            <a:extLst>
              <a:ext uri="{FF2B5EF4-FFF2-40B4-BE49-F238E27FC236}">
                <a16:creationId xmlns:a16="http://schemas.microsoft.com/office/drawing/2014/main" id="{9BD97C58-A926-F64E-BA2B-ADF7C72D36BB}"/>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44" name="TextBox 43">
            <a:extLst>
              <a:ext uri="{FF2B5EF4-FFF2-40B4-BE49-F238E27FC236}">
                <a16:creationId xmlns:a16="http://schemas.microsoft.com/office/drawing/2014/main" id="{4504A275-A306-8140-A75A-9D80620D80DE}"/>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45" name="TextBox 44">
            <a:extLst>
              <a:ext uri="{FF2B5EF4-FFF2-40B4-BE49-F238E27FC236}">
                <a16:creationId xmlns:a16="http://schemas.microsoft.com/office/drawing/2014/main" id="{9B104FE7-D110-A642-A340-40879D1EED00}"/>
              </a:ext>
            </a:extLst>
          </p:cNvPr>
          <p:cNvSpPr txBox="1"/>
          <p:nvPr/>
        </p:nvSpPr>
        <p:spPr>
          <a:xfrm>
            <a:off x="13879164" y="8954846"/>
            <a:ext cx="1532943" cy="707886"/>
          </a:xfrm>
          <a:prstGeom prst="rect">
            <a:avLst/>
          </a:prstGeom>
          <a:noFill/>
        </p:spPr>
        <p:txBody>
          <a:bodyPr wrap="square" rtlCol="0">
            <a:spAutoFit/>
          </a:bodyPr>
          <a:lstStyle/>
          <a:p>
            <a:r>
              <a:rPr lang="en-US" sz="4000">
                <a:latin typeface="Avenir Book" panose="02000503020000020003" pitchFamily="2" charset="0"/>
              </a:rPr>
              <a:t>FR.10</a:t>
            </a:r>
          </a:p>
        </p:txBody>
      </p:sp>
      <p:sp>
        <p:nvSpPr>
          <p:cNvPr id="46" name="TextBox 45">
            <a:extLst>
              <a:ext uri="{FF2B5EF4-FFF2-40B4-BE49-F238E27FC236}">
                <a16:creationId xmlns:a16="http://schemas.microsoft.com/office/drawing/2014/main" id="{D053D3F9-025E-4C42-8934-FE6B068ACBB1}"/>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Public and Staff </a:t>
            </a:r>
          </a:p>
          <a:p>
            <a:r>
              <a:rPr lang="en-US" sz="1100">
                <a:latin typeface="Avenir Book" panose="02000503020000020003" pitchFamily="2" charset="0"/>
              </a:rPr>
              <a:t>Bathroom finishes.</a:t>
            </a:r>
          </a:p>
        </p:txBody>
      </p:sp>
      <p:sp>
        <p:nvSpPr>
          <p:cNvPr id="47" name="TextBox 46">
            <a:extLst>
              <a:ext uri="{FF2B5EF4-FFF2-40B4-BE49-F238E27FC236}">
                <a16:creationId xmlns:a16="http://schemas.microsoft.com/office/drawing/2014/main" id="{462AEF40-A4C0-0B46-94E1-6A8357B2101E}"/>
              </a:ext>
            </a:extLst>
          </p:cNvPr>
          <p:cNvSpPr txBox="1"/>
          <p:nvPr/>
        </p:nvSpPr>
        <p:spPr>
          <a:xfrm>
            <a:off x="14326717" y="8401183"/>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pic>
        <p:nvPicPr>
          <p:cNvPr id="48" name="Picture 4" descr="A picture containing seat, furniture, chair&#10;&#10;Description automatically generated">
            <a:extLst>
              <a:ext uri="{FF2B5EF4-FFF2-40B4-BE49-F238E27FC236}">
                <a16:creationId xmlns:a16="http://schemas.microsoft.com/office/drawing/2014/main" id="{71E4C46D-08AE-3843-996B-4FD655351AC2}"/>
              </a:ext>
            </a:extLst>
          </p:cNvPr>
          <p:cNvPicPr>
            <a:picLocks noChangeAspect="1"/>
          </p:cNvPicPr>
          <p:nvPr/>
        </p:nvPicPr>
        <p:blipFill rotWithShape="1">
          <a:blip r:embed="rId4"/>
          <a:srcRect l="18792" t="6216" r="18345" b="2707"/>
          <a:stretch/>
        </p:blipFill>
        <p:spPr>
          <a:xfrm>
            <a:off x="8966381" y="6576356"/>
            <a:ext cx="1733775" cy="3089008"/>
          </a:xfrm>
          <a:prstGeom prst="rect">
            <a:avLst/>
          </a:prstGeom>
        </p:spPr>
      </p:pic>
      <p:pic>
        <p:nvPicPr>
          <p:cNvPr id="49" name="Picture 48" descr="A close-up of a chair&#10;&#10;Description automatically generated">
            <a:extLst>
              <a:ext uri="{FF2B5EF4-FFF2-40B4-BE49-F238E27FC236}">
                <a16:creationId xmlns:a16="http://schemas.microsoft.com/office/drawing/2014/main" id="{01B81B81-D1B5-F841-817A-D5CC3979FBCC}"/>
              </a:ext>
            </a:extLst>
          </p:cNvPr>
          <p:cNvPicPr>
            <a:picLocks noChangeAspect="1"/>
          </p:cNvPicPr>
          <p:nvPr/>
        </p:nvPicPr>
        <p:blipFill rotWithShape="1">
          <a:blip r:embed="rId5"/>
          <a:srcRect l="9418" t="4594" r="9438" b="2446"/>
          <a:stretch/>
        </p:blipFill>
        <p:spPr>
          <a:xfrm>
            <a:off x="11639532" y="6613899"/>
            <a:ext cx="1647683" cy="2975654"/>
          </a:xfrm>
          <a:prstGeom prst="rect">
            <a:avLst/>
          </a:prstGeom>
        </p:spPr>
      </p:pic>
      <p:pic>
        <p:nvPicPr>
          <p:cNvPr id="50" name="Picture 6" descr="A picture containing floor, table, window, chair&#10;&#10;Description automatically generated">
            <a:extLst>
              <a:ext uri="{FF2B5EF4-FFF2-40B4-BE49-F238E27FC236}">
                <a16:creationId xmlns:a16="http://schemas.microsoft.com/office/drawing/2014/main" id="{F732C626-0DFA-614D-AF8E-5B793B0BD8E4}"/>
              </a:ext>
            </a:extLst>
          </p:cNvPr>
          <p:cNvPicPr>
            <a:picLocks noChangeAspect="1"/>
          </p:cNvPicPr>
          <p:nvPr/>
        </p:nvPicPr>
        <p:blipFill>
          <a:blip r:embed="rId6"/>
          <a:stretch>
            <a:fillRect/>
          </a:stretch>
        </p:blipFill>
        <p:spPr>
          <a:xfrm>
            <a:off x="613813" y="2463726"/>
            <a:ext cx="4046037" cy="2334275"/>
          </a:xfrm>
          <a:prstGeom prst="rect">
            <a:avLst/>
          </a:prstGeom>
        </p:spPr>
      </p:pic>
      <p:pic>
        <p:nvPicPr>
          <p:cNvPr id="51" name="Picture 4" descr="A picture containing furniture, seat, chair&#10;&#10;Description automatically generated">
            <a:extLst>
              <a:ext uri="{FF2B5EF4-FFF2-40B4-BE49-F238E27FC236}">
                <a16:creationId xmlns:a16="http://schemas.microsoft.com/office/drawing/2014/main" id="{718CB390-8548-F242-AA21-544C0742533F}"/>
              </a:ext>
            </a:extLst>
          </p:cNvPr>
          <p:cNvPicPr>
            <a:picLocks noChangeAspect="1"/>
          </p:cNvPicPr>
          <p:nvPr/>
        </p:nvPicPr>
        <p:blipFill>
          <a:blip r:embed="rId7"/>
          <a:stretch>
            <a:fillRect/>
          </a:stretch>
        </p:blipFill>
        <p:spPr>
          <a:xfrm>
            <a:off x="6602957" y="6768447"/>
            <a:ext cx="2026609" cy="2690147"/>
          </a:xfrm>
          <a:prstGeom prst="rect">
            <a:avLst/>
          </a:prstGeom>
        </p:spPr>
      </p:pic>
      <p:pic>
        <p:nvPicPr>
          <p:cNvPr id="52" name="Picture 17" descr="A picture containing seat, stool&#10;&#10;Description automatically generated">
            <a:extLst>
              <a:ext uri="{FF2B5EF4-FFF2-40B4-BE49-F238E27FC236}">
                <a16:creationId xmlns:a16="http://schemas.microsoft.com/office/drawing/2014/main" id="{FDF2AC22-6EF8-D247-B26B-220ABF8BBA8D}"/>
              </a:ext>
            </a:extLst>
          </p:cNvPr>
          <p:cNvPicPr>
            <a:picLocks noChangeAspect="1"/>
          </p:cNvPicPr>
          <p:nvPr/>
        </p:nvPicPr>
        <p:blipFill rotWithShape="1">
          <a:blip r:embed="rId8">
            <a:grayscl/>
          </a:blip>
          <a:srcRect l="16360" t="18072" r="9637" b="13527"/>
          <a:stretch/>
        </p:blipFill>
        <p:spPr>
          <a:xfrm>
            <a:off x="2240905" y="5964107"/>
            <a:ext cx="3121988" cy="2668764"/>
          </a:xfrm>
          <a:prstGeom prst="rect">
            <a:avLst/>
          </a:prstGeom>
        </p:spPr>
      </p:pic>
      <p:sp>
        <p:nvSpPr>
          <p:cNvPr id="53" name="TextBox 52">
            <a:extLst>
              <a:ext uri="{FF2B5EF4-FFF2-40B4-BE49-F238E27FC236}">
                <a16:creationId xmlns:a16="http://schemas.microsoft.com/office/drawing/2014/main" id="{6FBB56A3-6A99-174C-86B2-124EA330D762}"/>
              </a:ext>
            </a:extLst>
          </p:cNvPr>
          <p:cNvSpPr txBox="1"/>
          <p:nvPr/>
        </p:nvSpPr>
        <p:spPr>
          <a:xfrm>
            <a:off x="6894220" y="9636784"/>
            <a:ext cx="122004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sp>
        <p:nvSpPr>
          <p:cNvPr id="54" name="TextBox 53">
            <a:extLst>
              <a:ext uri="{FF2B5EF4-FFF2-40B4-BE49-F238E27FC236}">
                <a16:creationId xmlns:a16="http://schemas.microsoft.com/office/drawing/2014/main" id="{D89120EE-5B4D-DC4B-8337-D2E780D6B00D}"/>
              </a:ext>
            </a:extLst>
          </p:cNvPr>
          <p:cNvSpPr txBox="1"/>
          <p:nvPr/>
        </p:nvSpPr>
        <p:spPr>
          <a:xfrm>
            <a:off x="8898584" y="9589553"/>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Work Chair</a:t>
            </a:r>
            <a:endParaRPr lang="en-US" sz="3084" dirty="0"/>
          </a:p>
        </p:txBody>
      </p:sp>
      <p:sp>
        <p:nvSpPr>
          <p:cNvPr id="55" name="TextBox 54">
            <a:extLst>
              <a:ext uri="{FF2B5EF4-FFF2-40B4-BE49-F238E27FC236}">
                <a16:creationId xmlns:a16="http://schemas.microsoft.com/office/drawing/2014/main" id="{07B613F1-97E0-6D42-B49F-F6B33B0CF585}"/>
              </a:ext>
            </a:extLst>
          </p:cNvPr>
          <p:cNvSpPr txBox="1"/>
          <p:nvPr/>
        </p:nvSpPr>
        <p:spPr>
          <a:xfrm>
            <a:off x="2612696" y="8426237"/>
            <a:ext cx="145816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Worktable</a:t>
            </a:r>
            <a:endParaRPr lang="en-US" sz="3084" dirty="0"/>
          </a:p>
        </p:txBody>
      </p:sp>
      <p:sp>
        <p:nvSpPr>
          <p:cNvPr id="56" name="TextBox 55">
            <a:extLst>
              <a:ext uri="{FF2B5EF4-FFF2-40B4-BE49-F238E27FC236}">
                <a16:creationId xmlns:a16="http://schemas.microsoft.com/office/drawing/2014/main" id="{829F6066-6B16-7241-9698-C098FE488738}"/>
              </a:ext>
            </a:extLst>
          </p:cNvPr>
          <p:cNvSpPr txBox="1"/>
          <p:nvPr/>
        </p:nvSpPr>
        <p:spPr>
          <a:xfrm>
            <a:off x="529303" y="4732862"/>
            <a:ext cx="208497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Collaborative table</a:t>
            </a:r>
          </a:p>
        </p:txBody>
      </p:sp>
      <p:sp>
        <p:nvSpPr>
          <p:cNvPr id="57" name="TextBox 56">
            <a:extLst>
              <a:ext uri="{FF2B5EF4-FFF2-40B4-BE49-F238E27FC236}">
                <a16:creationId xmlns:a16="http://schemas.microsoft.com/office/drawing/2014/main" id="{F0D654B8-3574-FC47-9387-51B88D364E1C}"/>
              </a:ext>
            </a:extLst>
          </p:cNvPr>
          <p:cNvSpPr txBox="1"/>
          <p:nvPr/>
        </p:nvSpPr>
        <p:spPr>
          <a:xfrm>
            <a:off x="9513320" y="6078866"/>
            <a:ext cx="1810987"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Power Table</a:t>
            </a:r>
            <a:endParaRPr lang="en-US" sz="3084" dirty="0"/>
          </a:p>
        </p:txBody>
      </p:sp>
      <p:pic>
        <p:nvPicPr>
          <p:cNvPr id="58" name="Picture 20" descr="A picture containing background pattern&#10;&#10;Description automatically generated">
            <a:extLst>
              <a:ext uri="{FF2B5EF4-FFF2-40B4-BE49-F238E27FC236}">
                <a16:creationId xmlns:a16="http://schemas.microsoft.com/office/drawing/2014/main" id="{C1CFCDFD-6AE8-7245-8CB5-319153BB5963}"/>
              </a:ext>
            </a:extLst>
          </p:cNvPr>
          <p:cNvPicPr>
            <a:picLocks noChangeAspect="1"/>
          </p:cNvPicPr>
          <p:nvPr/>
        </p:nvPicPr>
        <p:blipFill>
          <a:blip r:embed="rId9"/>
          <a:stretch>
            <a:fillRect/>
          </a:stretch>
        </p:blipFill>
        <p:spPr>
          <a:xfrm>
            <a:off x="676022" y="5948441"/>
            <a:ext cx="879989" cy="889621"/>
          </a:xfrm>
          <a:prstGeom prst="rect">
            <a:avLst/>
          </a:prstGeom>
        </p:spPr>
      </p:pic>
      <p:cxnSp>
        <p:nvCxnSpPr>
          <p:cNvPr id="59" name="Straight Arrow Connector 58">
            <a:extLst>
              <a:ext uri="{FF2B5EF4-FFF2-40B4-BE49-F238E27FC236}">
                <a16:creationId xmlns:a16="http://schemas.microsoft.com/office/drawing/2014/main" id="{0B0B857B-439A-3343-9FCB-A39988A242CA}"/>
              </a:ext>
            </a:extLst>
          </p:cNvPr>
          <p:cNvCxnSpPr>
            <a:cxnSpLocks/>
          </p:cNvCxnSpPr>
          <p:nvPr/>
        </p:nvCxnSpPr>
        <p:spPr>
          <a:xfrm flipV="1">
            <a:off x="798484" y="6441662"/>
            <a:ext cx="1971967" cy="729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7" descr="A picture containing text&#10;&#10;Description automatically generated">
            <a:extLst>
              <a:ext uri="{FF2B5EF4-FFF2-40B4-BE49-F238E27FC236}">
                <a16:creationId xmlns:a16="http://schemas.microsoft.com/office/drawing/2014/main" id="{D5CA287F-2D3D-6F46-890B-BB17E5BD2FFE}"/>
              </a:ext>
            </a:extLst>
          </p:cNvPr>
          <p:cNvPicPr>
            <a:picLocks noChangeAspect="1"/>
          </p:cNvPicPr>
          <p:nvPr/>
        </p:nvPicPr>
        <p:blipFill rotWithShape="1">
          <a:blip r:embed="rId10"/>
          <a:srcRect t="18930" r="408" b="-1473"/>
          <a:stretch/>
        </p:blipFill>
        <p:spPr>
          <a:xfrm>
            <a:off x="6120085" y="8158862"/>
            <a:ext cx="774135" cy="728887"/>
          </a:xfrm>
          <a:prstGeom prst="rect">
            <a:avLst/>
          </a:prstGeom>
        </p:spPr>
      </p:pic>
      <p:pic>
        <p:nvPicPr>
          <p:cNvPr id="61" name="Picture 18" descr="A picture containing text, tiled&#10;&#10;Description automatically generated">
            <a:extLst>
              <a:ext uri="{FF2B5EF4-FFF2-40B4-BE49-F238E27FC236}">
                <a16:creationId xmlns:a16="http://schemas.microsoft.com/office/drawing/2014/main" id="{FB1EE566-653A-074B-B68B-409261C165EA}"/>
              </a:ext>
            </a:extLst>
          </p:cNvPr>
          <p:cNvPicPr>
            <a:picLocks noChangeAspect="1"/>
          </p:cNvPicPr>
          <p:nvPr/>
        </p:nvPicPr>
        <p:blipFill>
          <a:blip r:embed="rId11"/>
          <a:stretch>
            <a:fillRect/>
          </a:stretch>
        </p:blipFill>
        <p:spPr>
          <a:xfrm>
            <a:off x="6122305" y="6987801"/>
            <a:ext cx="773494" cy="747025"/>
          </a:xfrm>
          <a:prstGeom prst="rect">
            <a:avLst/>
          </a:prstGeom>
        </p:spPr>
      </p:pic>
      <p:pic>
        <p:nvPicPr>
          <p:cNvPr id="62" name="Picture 61">
            <a:extLst>
              <a:ext uri="{FF2B5EF4-FFF2-40B4-BE49-F238E27FC236}">
                <a16:creationId xmlns:a16="http://schemas.microsoft.com/office/drawing/2014/main" id="{08EBF441-E61F-F349-B67B-16040A327542}"/>
              </a:ext>
            </a:extLst>
          </p:cNvPr>
          <p:cNvPicPr>
            <a:picLocks noChangeAspect="1"/>
          </p:cNvPicPr>
          <p:nvPr/>
        </p:nvPicPr>
        <p:blipFill>
          <a:blip r:embed="rId12"/>
          <a:stretch>
            <a:fillRect/>
          </a:stretch>
        </p:blipFill>
        <p:spPr>
          <a:xfrm>
            <a:off x="6120085" y="3835259"/>
            <a:ext cx="875565" cy="850106"/>
          </a:xfrm>
          <a:prstGeom prst="rect">
            <a:avLst/>
          </a:prstGeom>
        </p:spPr>
      </p:pic>
      <p:pic>
        <p:nvPicPr>
          <p:cNvPr id="63" name="Picture 12" descr="Shape&#10;&#10;Description automatically generated">
            <a:extLst>
              <a:ext uri="{FF2B5EF4-FFF2-40B4-BE49-F238E27FC236}">
                <a16:creationId xmlns:a16="http://schemas.microsoft.com/office/drawing/2014/main" id="{3801D8B4-6482-9240-8EB0-0AD619EB6A9F}"/>
              </a:ext>
            </a:extLst>
          </p:cNvPr>
          <p:cNvPicPr>
            <a:picLocks noChangeAspect="1"/>
          </p:cNvPicPr>
          <p:nvPr/>
        </p:nvPicPr>
        <p:blipFill>
          <a:blip r:embed="rId13"/>
          <a:stretch>
            <a:fillRect/>
          </a:stretch>
        </p:blipFill>
        <p:spPr>
          <a:xfrm>
            <a:off x="6120085" y="5058272"/>
            <a:ext cx="855501" cy="752951"/>
          </a:xfrm>
          <a:prstGeom prst="rect">
            <a:avLst/>
          </a:prstGeom>
        </p:spPr>
      </p:pic>
      <p:pic>
        <p:nvPicPr>
          <p:cNvPr id="64" name="Picture 34">
            <a:extLst>
              <a:ext uri="{FF2B5EF4-FFF2-40B4-BE49-F238E27FC236}">
                <a16:creationId xmlns:a16="http://schemas.microsoft.com/office/drawing/2014/main" id="{F2B35C80-74F3-D54F-BEEA-C4F1527C7D9A}"/>
              </a:ext>
            </a:extLst>
          </p:cNvPr>
          <p:cNvPicPr>
            <a:picLocks noChangeAspect="1"/>
          </p:cNvPicPr>
          <p:nvPr/>
        </p:nvPicPr>
        <p:blipFill>
          <a:blip r:embed="rId14"/>
          <a:stretch>
            <a:fillRect/>
          </a:stretch>
        </p:blipFill>
        <p:spPr>
          <a:xfrm>
            <a:off x="671590" y="7171455"/>
            <a:ext cx="907222" cy="791706"/>
          </a:xfrm>
          <a:prstGeom prst="rect">
            <a:avLst/>
          </a:prstGeom>
        </p:spPr>
      </p:pic>
      <p:pic>
        <p:nvPicPr>
          <p:cNvPr id="65" name="Picture 5" descr="Text, letter, whiteboard&#10;&#10;Description automatically generated">
            <a:extLst>
              <a:ext uri="{FF2B5EF4-FFF2-40B4-BE49-F238E27FC236}">
                <a16:creationId xmlns:a16="http://schemas.microsoft.com/office/drawing/2014/main" id="{4FFE96E4-2A0D-964B-96CD-4E55857CA62B}"/>
              </a:ext>
            </a:extLst>
          </p:cNvPr>
          <p:cNvPicPr>
            <a:picLocks noChangeAspect="1"/>
          </p:cNvPicPr>
          <p:nvPr/>
        </p:nvPicPr>
        <p:blipFill>
          <a:blip r:embed="rId15">
            <a:grayscl/>
          </a:blip>
          <a:stretch>
            <a:fillRect/>
          </a:stretch>
        </p:blipFill>
        <p:spPr>
          <a:xfrm>
            <a:off x="9028093" y="1035527"/>
            <a:ext cx="3435280" cy="2159062"/>
          </a:xfrm>
          <a:prstGeom prst="rect">
            <a:avLst/>
          </a:prstGeom>
        </p:spPr>
      </p:pic>
      <p:sp>
        <p:nvSpPr>
          <p:cNvPr id="66" name="TextBox 65">
            <a:extLst>
              <a:ext uri="{FF2B5EF4-FFF2-40B4-BE49-F238E27FC236}">
                <a16:creationId xmlns:a16="http://schemas.microsoft.com/office/drawing/2014/main" id="{7C2F256B-1119-D94D-A7C0-692B7277F700}"/>
              </a:ext>
            </a:extLst>
          </p:cNvPr>
          <p:cNvSpPr txBox="1"/>
          <p:nvPr/>
        </p:nvSpPr>
        <p:spPr>
          <a:xfrm>
            <a:off x="8909999" y="3180412"/>
            <a:ext cx="290437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Acoustics: Table Privacy panel</a:t>
            </a:r>
          </a:p>
        </p:txBody>
      </p:sp>
      <p:cxnSp>
        <p:nvCxnSpPr>
          <p:cNvPr id="67" name="Straight Arrow Connector 66">
            <a:extLst>
              <a:ext uri="{FF2B5EF4-FFF2-40B4-BE49-F238E27FC236}">
                <a16:creationId xmlns:a16="http://schemas.microsoft.com/office/drawing/2014/main" id="{4163E96D-9757-164B-9E8A-037C6F20306D}"/>
              </a:ext>
            </a:extLst>
          </p:cNvPr>
          <p:cNvCxnSpPr>
            <a:cxnSpLocks/>
            <a:stCxn id="80" idx="3"/>
          </p:cNvCxnSpPr>
          <p:nvPr/>
        </p:nvCxnSpPr>
        <p:spPr>
          <a:xfrm flipV="1">
            <a:off x="6975587" y="1511815"/>
            <a:ext cx="4810209" cy="603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51973B6-5AB8-1145-9939-52651AFF532F}"/>
              </a:ext>
            </a:extLst>
          </p:cNvPr>
          <p:cNvCxnSpPr>
            <a:cxnSpLocks/>
          </p:cNvCxnSpPr>
          <p:nvPr/>
        </p:nvCxnSpPr>
        <p:spPr>
          <a:xfrm>
            <a:off x="6389885" y="7431888"/>
            <a:ext cx="1382515" cy="39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0ECEB26-CBB7-EC4B-90FC-2C8403C2E2CD}"/>
              </a:ext>
            </a:extLst>
          </p:cNvPr>
          <p:cNvCxnSpPr>
            <a:cxnSpLocks/>
          </p:cNvCxnSpPr>
          <p:nvPr/>
        </p:nvCxnSpPr>
        <p:spPr>
          <a:xfrm>
            <a:off x="6298005" y="8447857"/>
            <a:ext cx="1376315" cy="214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DC20FB4-512A-7048-BEA9-4AC7E7EFF7EF}"/>
              </a:ext>
            </a:extLst>
          </p:cNvPr>
          <p:cNvCxnSpPr>
            <a:cxnSpLocks/>
          </p:cNvCxnSpPr>
          <p:nvPr/>
        </p:nvCxnSpPr>
        <p:spPr>
          <a:xfrm flipV="1">
            <a:off x="1463482" y="7113309"/>
            <a:ext cx="1367957" cy="4672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3BF433A-98B2-464D-A7E6-5122B7EE3A16}"/>
              </a:ext>
            </a:extLst>
          </p:cNvPr>
          <p:cNvCxnSpPr>
            <a:cxnSpLocks/>
          </p:cNvCxnSpPr>
          <p:nvPr/>
        </p:nvCxnSpPr>
        <p:spPr>
          <a:xfrm flipV="1">
            <a:off x="6792993" y="4074101"/>
            <a:ext cx="2740653" cy="271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A40C9B6-E9A9-C646-90EF-25E97891C668}"/>
              </a:ext>
            </a:extLst>
          </p:cNvPr>
          <p:cNvCxnSpPr>
            <a:cxnSpLocks/>
          </p:cNvCxnSpPr>
          <p:nvPr/>
        </p:nvCxnSpPr>
        <p:spPr>
          <a:xfrm flipV="1">
            <a:off x="6693198" y="5467416"/>
            <a:ext cx="2687493" cy="24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F147692-9CD1-FF46-9809-502903732126}"/>
              </a:ext>
            </a:extLst>
          </p:cNvPr>
          <p:cNvSpPr txBox="1"/>
          <p:nvPr/>
        </p:nvSpPr>
        <p:spPr>
          <a:xfrm>
            <a:off x="533844" y="6798547"/>
            <a:ext cx="122627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Glass</a:t>
            </a:r>
          </a:p>
        </p:txBody>
      </p:sp>
      <p:sp>
        <p:nvSpPr>
          <p:cNvPr id="74" name="TextBox 73">
            <a:extLst>
              <a:ext uri="{FF2B5EF4-FFF2-40B4-BE49-F238E27FC236}">
                <a16:creationId xmlns:a16="http://schemas.microsoft.com/office/drawing/2014/main" id="{6818BFEF-F59E-DE48-97B9-2D8C7BD912F3}"/>
              </a:ext>
            </a:extLst>
          </p:cNvPr>
          <p:cNvSpPr txBox="1"/>
          <p:nvPr/>
        </p:nvSpPr>
        <p:spPr>
          <a:xfrm>
            <a:off x="533844" y="7936922"/>
            <a:ext cx="122627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Wood</a:t>
            </a:r>
            <a:endParaRPr lang="en-US" sz="3084" dirty="0"/>
          </a:p>
        </p:txBody>
      </p:sp>
      <p:sp>
        <p:nvSpPr>
          <p:cNvPr id="75" name="TextBox 74">
            <a:extLst>
              <a:ext uri="{FF2B5EF4-FFF2-40B4-BE49-F238E27FC236}">
                <a16:creationId xmlns:a16="http://schemas.microsoft.com/office/drawing/2014/main" id="{980370C5-6E3E-9041-86B4-B58B834A8DF1}"/>
              </a:ext>
            </a:extLst>
          </p:cNvPr>
          <p:cNvSpPr txBox="1"/>
          <p:nvPr/>
        </p:nvSpPr>
        <p:spPr>
          <a:xfrm>
            <a:off x="6122305" y="2546906"/>
            <a:ext cx="1828800"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Felt Upholstery</a:t>
            </a:r>
            <a:endParaRPr lang="en-US" sz="3084" dirty="0"/>
          </a:p>
        </p:txBody>
      </p:sp>
      <p:sp>
        <p:nvSpPr>
          <p:cNvPr id="76" name="TextBox 75">
            <a:extLst>
              <a:ext uri="{FF2B5EF4-FFF2-40B4-BE49-F238E27FC236}">
                <a16:creationId xmlns:a16="http://schemas.microsoft.com/office/drawing/2014/main" id="{7E2A216A-7939-2144-921E-2ED5AF28C0ED}"/>
              </a:ext>
            </a:extLst>
          </p:cNvPr>
          <p:cNvSpPr txBox="1"/>
          <p:nvPr/>
        </p:nvSpPr>
        <p:spPr>
          <a:xfrm>
            <a:off x="6021075" y="776034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Mesh</a:t>
            </a:r>
            <a:endParaRPr lang="en-US" sz="3084"/>
          </a:p>
        </p:txBody>
      </p:sp>
      <p:sp>
        <p:nvSpPr>
          <p:cNvPr id="77" name="TextBox 76">
            <a:extLst>
              <a:ext uri="{FF2B5EF4-FFF2-40B4-BE49-F238E27FC236}">
                <a16:creationId xmlns:a16="http://schemas.microsoft.com/office/drawing/2014/main" id="{718934A6-9288-614D-ACBA-B98BE0DEBA44}"/>
              </a:ext>
            </a:extLst>
          </p:cNvPr>
          <p:cNvSpPr txBox="1"/>
          <p:nvPr/>
        </p:nvSpPr>
        <p:spPr>
          <a:xfrm>
            <a:off x="6021075" y="893221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78" name="TextBox 77">
            <a:extLst>
              <a:ext uri="{FF2B5EF4-FFF2-40B4-BE49-F238E27FC236}">
                <a16:creationId xmlns:a16="http://schemas.microsoft.com/office/drawing/2014/main" id="{3AF6BA88-04F2-7F4A-B65D-ADD4B4FA564D}"/>
              </a:ext>
            </a:extLst>
          </p:cNvPr>
          <p:cNvSpPr txBox="1"/>
          <p:nvPr/>
        </p:nvSpPr>
        <p:spPr>
          <a:xfrm>
            <a:off x="6082565" y="461286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79" name="TextBox 78">
            <a:extLst>
              <a:ext uri="{FF2B5EF4-FFF2-40B4-BE49-F238E27FC236}">
                <a16:creationId xmlns:a16="http://schemas.microsoft.com/office/drawing/2014/main" id="{5AADB5CF-A797-F049-B02C-05CA7D6BB39E}"/>
              </a:ext>
            </a:extLst>
          </p:cNvPr>
          <p:cNvSpPr txBox="1"/>
          <p:nvPr/>
        </p:nvSpPr>
        <p:spPr>
          <a:xfrm>
            <a:off x="6095266" y="578650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pic>
        <p:nvPicPr>
          <p:cNvPr id="80" name="Picture 79" descr="Background pattern&#10;&#10;Description automatically generated">
            <a:extLst>
              <a:ext uri="{FF2B5EF4-FFF2-40B4-BE49-F238E27FC236}">
                <a16:creationId xmlns:a16="http://schemas.microsoft.com/office/drawing/2014/main" id="{F9F72545-D2AB-9D4A-93C5-32C44E334E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092" y="1690005"/>
            <a:ext cx="773495" cy="850106"/>
          </a:xfrm>
          <a:prstGeom prst="rect">
            <a:avLst/>
          </a:prstGeom>
        </p:spPr>
      </p:pic>
    </p:spTree>
    <p:extLst>
      <p:ext uri="{BB962C8B-B14F-4D97-AF65-F5344CB8AC3E}">
        <p14:creationId xmlns:p14="http://schemas.microsoft.com/office/powerpoint/2010/main" val="2792934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C1E340-7077-4D32-8484-AA7E2332FB4D}"/>
              </a:ext>
            </a:extLst>
          </p:cNvPr>
          <p:cNvSpPr txBox="1"/>
          <p:nvPr/>
        </p:nvSpPr>
        <p:spPr>
          <a:xfrm>
            <a:off x="593130" y="498724"/>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Study Room Finishes </a:t>
            </a:r>
            <a:endParaRPr lang="en-US" sz="3084" dirty="0"/>
          </a:p>
        </p:txBody>
      </p:sp>
      <p:pic>
        <p:nvPicPr>
          <p:cNvPr id="6" name="Picture 6">
            <a:extLst>
              <a:ext uri="{FF2B5EF4-FFF2-40B4-BE49-F238E27FC236}">
                <a16:creationId xmlns:a16="http://schemas.microsoft.com/office/drawing/2014/main" id="{EEDEDC6F-02BC-4B23-AC8D-13560BAB0B70}"/>
              </a:ext>
            </a:extLst>
          </p:cNvPr>
          <p:cNvPicPr>
            <a:picLocks noChangeAspect="1"/>
          </p:cNvPicPr>
          <p:nvPr/>
        </p:nvPicPr>
        <p:blipFill>
          <a:blip r:embed="rId2"/>
          <a:stretch>
            <a:fillRect/>
          </a:stretch>
        </p:blipFill>
        <p:spPr>
          <a:xfrm>
            <a:off x="5402486" y="1815229"/>
            <a:ext cx="3498998" cy="2651947"/>
          </a:xfrm>
          <a:prstGeom prst="rect">
            <a:avLst/>
          </a:prstGeom>
        </p:spPr>
      </p:pic>
      <p:pic>
        <p:nvPicPr>
          <p:cNvPr id="7" name="Picture 7" descr="A picture containing text, shower, tiled, bath&#10;&#10;Description automatically generated">
            <a:extLst>
              <a:ext uri="{FF2B5EF4-FFF2-40B4-BE49-F238E27FC236}">
                <a16:creationId xmlns:a16="http://schemas.microsoft.com/office/drawing/2014/main" id="{484B731C-2A4F-4A05-9D02-FD33BC9C13CF}"/>
              </a:ext>
            </a:extLst>
          </p:cNvPr>
          <p:cNvPicPr>
            <a:picLocks noChangeAspect="1"/>
          </p:cNvPicPr>
          <p:nvPr/>
        </p:nvPicPr>
        <p:blipFill>
          <a:blip r:embed="rId3"/>
          <a:stretch>
            <a:fillRect/>
          </a:stretch>
        </p:blipFill>
        <p:spPr>
          <a:xfrm>
            <a:off x="5403195" y="6403954"/>
            <a:ext cx="3497580" cy="2198285"/>
          </a:xfrm>
          <a:prstGeom prst="rect">
            <a:avLst/>
          </a:prstGeom>
        </p:spPr>
      </p:pic>
      <p:pic>
        <p:nvPicPr>
          <p:cNvPr id="9" name="Picture 8" descr="Shape&#10;&#10;Description automatically generated">
            <a:extLst>
              <a:ext uri="{FF2B5EF4-FFF2-40B4-BE49-F238E27FC236}">
                <a16:creationId xmlns:a16="http://schemas.microsoft.com/office/drawing/2014/main" id="{9EEE57D7-E1F0-4B1B-A952-6F9840F7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038" y="4947354"/>
            <a:ext cx="3507343" cy="918442"/>
          </a:xfrm>
          <a:prstGeom prst="rect">
            <a:avLst/>
          </a:prstGeom>
        </p:spPr>
      </p:pic>
      <p:sp>
        <p:nvSpPr>
          <p:cNvPr id="11" name="TextBox 10">
            <a:extLst>
              <a:ext uri="{FF2B5EF4-FFF2-40B4-BE49-F238E27FC236}">
                <a16:creationId xmlns:a16="http://schemas.microsoft.com/office/drawing/2014/main" id="{21EF5AC5-79B8-472C-8F50-BD7B9C7649C1}"/>
              </a:ext>
            </a:extLst>
          </p:cNvPr>
          <p:cNvSpPr txBox="1"/>
          <p:nvPr/>
        </p:nvSpPr>
        <p:spPr>
          <a:xfrm>
            <a:off x="5295157" y="4422676"/>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sp>
        <p:nvSpPr>
          <p:cNvPr id="13" name="TextBox 12">
            <a:extLst>
              <a:ext uri="{FF2B5EF4-FFF2-40B4-BE49-F238E27FC236}">
                <a16:creationId xmlns:a16="http://schemas.microsoft.com/office/drawing/2014/main" id="{00793D7D-E863-4EB5-801A-F655E7A8D1B4}"/>
              </a:ext>
            </a:extLst>
          </p:cNvPr>
          <p:cNvSpPr txBox="1"/>
          <p:nvPr/>
        </p:nvSpPr>
        <p:spPr>
          <a:xfrm>
            <a:off x="5252607" y="5848089"/>
            <a:ext cx="1996704" cy="353174"/>
          </a:xfrm>
          <a:prstGeom prst="rect">
            <a:avLst/>
          </a:prstGeom>
          <a:noFill/>
        </p:spPr>
        <p:txBody>
          <a:bodyPr wrap="square" lIns="116586" tIns="58293" rIns="116586" bIns="58293" rtlCol="0" anchor="t">
            <a:spAutoFit/>
          </a:bodyPr>
          <a:lstStyle/>
          <a:p>
            <a:r>
              <a:rPr lang="en-US" sz="1530" i="1">
                <a:latin typeface="Avenir Light Oblique"/>
              </a:rPr>
              <a:t>Baseboard</a:t>
            </a:r>
            <a:endParaRPr lang="en-US" sz="3084"/>
          </a:p>
        </p:txBody>
      </p:sp>
      <p:sp>
        <p:nvSpPr>
          <p:cNvPr id="15" name="TextBox 14">
            <a:extLst>
              <a:ext uri="{FF2B5EF4-FFF2-40B4-BE49-F238E27FC236}">
                <a16:creationId xmlns:a16="http://schemas.microsoft.com/office/drawing/2014/main" id="{D38D4817-FFA8-4B7D-972F-B5D62E6E7161}"/>
              </a:ext>
            </a:extLst>
          </p:cNvPr>
          <p:cNvSpPr txBox="1"/>
          <p:nvPr/>
        </p:nvSpPr>
        <p:spPr>
          <a:xfrm>
            <a:off x="5295156" y="8521624"/>
            <a:ext cx="1996704" cy="353174"/>
          </a:xfrm>
          <a:prstGeom prst="rect">
            <a:avLst/>
          </a:prstGeom>
          <a:noFill/>
        </p:spPr>
        <p:txBody>
          <a:bodyPr wrap="square" lIns="116586" tIns="58293" rIns="116586" bIns="58293" rtlCol="0" anchor="t">
            <a:spAutoFit/>
          </a:bodyPr>
          <a:lstStyle/>
          <a:p>
            <a:r>
              <a:rPr lang="en-US" sz="1530" i="1">
                <a:latin typeface="Avenir Light Oblique"/>
              </a:rPr>
              <a:t>Carpet Tile</a:t>
            </a:r>
            <a:endParaRPr lang="en-US" sz="3084"/>
          </a:p>
        </p:txBody>
      </p:sp>
      <p:pic>
        <p:nvPicPr>
          <p:cNvPr id="10" name="Picture 9">
            <a:extLst>
              <a:ext uri="{FF2B5EF4-FFF2-40B4-BE49-F238E27FC236}">
                <a16:creationId xmlns:a16="http://schemas.microsoft.com/office/drawing/2014/main" id="{50D5E77F-9F52-0149-9E3F-A0ECBB085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2" name="TextBox 11">
            <a:extLst>
              <a:ext uri="{FF2B5EF4-FFF2-40B4-BE49-F238E27FC236}">
                <a16:creationId xmlns:a16="http://schemas.microsoft.com/office/drawing/2014/main" id="{B3A30C72-159E-5744-AEBC-1DFF4B702208}"/>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4" name="TextBox 13">
            <a:extLst>
              <a:ext uri="{FF2B5EF4-FFF2-40B4-BE49-F238E27FC236}">
                <a16:creationId xmlns:a16="http://schemas.microsoft.com/office/drawing/2014/main" id="{07DE3663-16E7-ED48-B9F4-22D0A64659FB}"/>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16" name="TextBox 15">
            <a:extLst>
              <a:ext uri="{FF2B5EF4-FFF2-40B4-BE49-F238E27FC236}">
                <a16:creationId xmlns:a16="http://schemas.microsoft.com/office/drawing/2014/main" id="{E2D8F656-6A34-294A-89CC-98A4F78EB93A}"/>
              </a:ext>
            </a:extLst>
          </p:cNvPr>
          <p:cNvSpPr txBox="1"/>
          <p:nvPr/>
        </p:nvSpPr>
        <p:spPr>
          <a:xfrm>
            <a:off x="13917478" y="8874798"/>
            <a:ext cx="1410521" cy="830997"/>
          </a:xfrm>
          <a:prstGeom prst="rect">
            <a:avLst/>
          </a:prstGeom>
          <a:noFill/>
        </p:spPr>
        <p:txBody>
          <a:bodyPr wrap="square" rtlCol="0">
            <a:spAutoFit/>
          </a:bodyPr>
          <a:lstStyle/>
          <a:p>
            <a:r>
              <a:rPr lang="en-US" sz="4800">
                <a:latin typeface="Avenir Book" panose="02000503020000020003" pitchFamily="2" charset="0"/>
              </a:rPr>
              <a:t>F.10</a:t>
            </a:r>
          </a:p>
        </p:txBody>
      </p:sp>
      <p:sp>
        <p:nvSpPr>
          <p:cNvPr id="17" name="TextBox 16">
            <a:extLst>
              <a:ext uri="{FF2B5EF4-FFF2-40B4-BE49-F238E27FC236}">
                <a16:creationId xmlns:a16="http://schemas.microsoft.com/office/drawing/2014/main" id="{57B6682C-8DE6-C049-9751-DB5789A6C13A}"/>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Floor study room Finishes.</a:t>
            </a:r>
          </a:p>
        </p:txBody>
      </p:sp>
      <p:sp>
        <p:nvSpPr>
          <p:cNvPr id="18" name="TextBox 17">
            <a:extLst>
              <a:ext uri="{FF2B5EF4-FFF2-40B4-BE49-F238E27FC236}">
                <a16:creationId xmlns:a16="http://schemas.microsoft.com/office/drawing/2014/main" id="{FCF7B1D6-CFC1-3D49-AE5C-D59B7D0FBC2A}"/>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Tree>
    <p:extLst>
      <p:ext uri="{BB962C8B-B14F-4D97-AF65-F5344CB8AC3E}">
        <p14:creationId xmlns:p14="http://schemas.microsoft.com/office/powerpoint/2010/main" val="1733256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p:txBody>
          <a:bodyPr/>
          <a:lstStyle/>
          <a:p>
            <a:r>
              <a:rPr lang="en-US">
                <a:latin typeface="Avenir Next LT Pro Demi"/>
                <a:cs typeface="Calibri Light"/>
              </a:rPr>
              <a:t>Study Rooms</a:t>
            </a:r>
          </a:p>
        </p:txBody>
      </p:sp>
      <p:pic>
        <p:nvPicPr>
          <p:cNvPr id="5" name="Picture 5" descr="A picture containing furniture, seat, sofa&#10;&#10;Description automatically generated">
            <a:extLst>
              <a:ext uri="{FF2B5EF4-FFF2-40B4-BE49-F238E27FC236}">
                <a16:creationId xmlns:a16="http://schemas.microsoft.com/office/drawing/2014/main" id="{28671E8B-5179-4033-9AB1-17134ECC7C92}"/>
              </a:ext>
            </a:extLst>
          </p:cNvPr>
          <p:cNvPicPr>
            <a:picLocks noChangeAspect="1"/>
          </p:cNvPicPr>
          <p:nvPr/>
        </p:nvPicPr>
        <p:blipFill rotWithShape="1">
          <a:blip r:embed="rId2"/>
          <a:srcRect l="13393" t="7236" r="6250" b="12662"/>
          <a:stretch/>
        </p:blipFill>
        <p:spPr>
          <a:xfrm flipH="1">
            <a:off x="1738599" y="2958968"/>
            <a:ext cx="2413189" cy="1886760"/>
          </a:xfrm>
          <a:prstGeom prst="rect">
            <a:avLst/>
          </a:prstGeom>
        </p:spPr>
      </p:pic>
      <p:pic>
        <p:nvPicPr>
          <p:cNvPr id="7" name="Picture 7" descr="A picture containing seat, furniture, chair&#10;&#10;Description automatically generated">
            <a:extLst>
              <a:ext uri="{FF2B5EF4-FFF2-40B4-BE49-F238E27FC236}">
                <a16:creationId xmlns:a16="http://schemas.microsoft.com/office/drawing/2014/main" id="{85712DE0-9297-4DC7-98D8-A6A28A7D6314}"/>
              </a:ext>
            </a:extLst>
          </p:cNvPr>
          <p:cNvPicPr>
            <a:picLocks noChangeAspect="1"/>
          </p:cNvPicPr>
          <p:nvPr/>
        </p:nvPicPr>
        <p:blipFill rotWithShape="1">
          <a:blip r:embed="rId3"/>
          <a:srcRect l="12081" t="6181" r="3356" b="6402"/>
          <a:stretch/>
        </p:blipFill>
        <p:spPr>
          <a:xfrm>
            <a:off x="1738599" y="7173145"/>
            <a:ext cx="1882151" cy="1970303"/>
          </a:xfrm>
          <a:prstGeom prst="rect">
            <a:avLst/>
          </a:prstGeom>
        </p:spPr>
      </p:pic>
      <p:pic>
        <p:nvPicPr>
          <p:cNvPr id="9" name="Picture 4" descr="A picture containing furniture, seat, sofa&#10;&#10;Description automatically generated">
            <a:extLst>
              <a:ext uri="{FF2B5EF4-FFF2-40B4-BE49-F238E27FC236}">
                <a16:creationId xmlns:a16="http://schemas.microsoft.com/office/drawing/2014/main" id="{01862F8E-B1C5-4A67-A90E-BD86410D9190}"/>
              </a:ext>
            </a:extLst>
          </p:cNvPr>
          <p:cNvPicPr>
            <a:picLocks noChangeAspect="1"/>
          </p:cNvPicPr>
          <p:nvPr/>
        </p:nvPicPr>
        <p:blipFill rotWithShape="1">
          <a:blip r:embed="rId4"/>
          <a:srcRect l="5021" t="5861" r="2552" b="8425"/>
          <a:stretch/>
        </p:blipFill>
        <p:spPr>
          <a:xfrm>
            <a:off x="2072974" y="5166338"/>
            <a:ext cx="3276680" cy="1742054"/>
          </a:xfrm>
          <a:prstGeom prst="rect">
            <a:avLst/>
          </a:prstGeom>
        </p:spPr>
      </p:pic>
      <p:sp>
        <p:nvSpPr>
          <p:cNvPr id="11" name="TextBox 10">
            <a:extLst>
              <a:ext uri="{FF2B5EF4-FFF2-40B4-BE49-F238E27FC236}">
                <a16:creationId xmlns:a16="http://schemas.microsoft.com/office/drawing/2014/main" id="{998578D5-9F92-4777-AD2D-25A7B6D989AE}"/>
              </a:ext>
            </a:extLst>
          </p:cNvPr>
          <p:cNvSpPr txBox="1"/>
          <p:nvPr/>
        </p:nvSpPr>
        <p:spPr>
          <a:xfrm>
            <a:off x="211125" y="5129205"/>
            <a:ext cx="220612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Lounge: Armless Sofa</a:t>
            </a:r>
            <a:endParaRPr lang="en-US" sz="3084">
              <a:cs typeface="Calibri"/>
            </a:endParaRPr>
          </a:p>
        </p:txBody>
      </p:sp>
      <p:sp>
        <p:nvSpPr>
          <p:cNvPr id="13" name="TextBox 12">
            <a:extLst>
              <a:ext uri="{FF2B5EF4-FFF2-40B4-BE49-F238E27FC236}">
                <a16:creationId xmlns:a16="http://schemas.microsoft.com/office/drawing/2014/main" id="{00FE613D-9804-43F4-BFDF-3651C0310043}"/>
              </a:ext>
            </a:extLst>
          </p:cNvPr>
          <p:cNvSpPr txBox="1"/>
          <p:nvPr/>
        </p:nvSpPr>
        <p:spPr>
          <a:xfrm>
            <a:off x="1416617" y="4648847"/>
            <a:ext cx="207579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Lounge: Club Chair</a:t>
            </a:r>
          </a:p>
        </p:txBody>
      </p:sp>
      <p:sp>
        <p:nvSpPr>
          <p:cNvPr id="15" name="TextBox 14">
            <a:extLst>
              <a:ext uri="{FF2B5EF4-FFF2-40B4-BE49-F238E27FC236}">
                <a16:creationId xmlns:a16="http://schemas.microsoft.com/office/drawing/2014/main" id="{FEAB2146-718A-4B39-8557-280379760201}"/>
              </a:ext>
            </a:extLst>
          </p:cNvPr>
          <p:cNvSpPr txBox="1"/>
          <p:nvPr/>
        </p:nvSpPr>
        <p:spPr>
          <a:xfrm>
            <a:off x="1276749" y="9375041"/>
            <a:ext cx="285185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Lounge chair with tablet arm</a:t>
            </a:r>
          </a:p>
        </p:txBody>
      </p:sp>
      <p:pic>
        <p:nvPicPr>
          <p:cNvPr id="17" name="Picture 11" descr="A picture containing stand, table, file&#10;&#10;Description automatically generated">
            <a:extLst>
              <a:ext uri="{FF2B5EF4-FFF2-40B4-BE49-F238E27FC236}">
                <a16:creationId xmlns:a16="http://schemas.microsoft.com/office/drawing/2014/main" id="{76B727CD-4783-47DA-B91C-F3FE8A287079}"/>
              </a:ext>
            </a:extLst>
          </p:cNvPr>
          <p:cNvPicPr>
            <a:picLocks noChangeAspect="1"/>
          </p:cNvPicPr>
          <p:nvPr/>
        </p:nvPicPr>
        <p:blipFill>
          <a:blip r:embed="rId5">
            <a:grayscl/>
          </a:blip>
          <a:stretch>
            <a:fillRect/>
          </a:stretch>
        </p:blipFill>
        <p:spPr>
          <a:xfrm>
            <a:off x="9831446" y="1338433"/>
            <a:ext cx="3654419" cy="2469885"/>
          </a:xfrm>
          <a:prstGeom prst="rect">
            <a:avLst/>
          </a:prstGeom>
        </p:spPr>
      </p:pic>
      <p:pic>
        <p:nvPicPr>
          <p:cNvPr id="3" name="Picture 3" descr="A picture containing table, furniture, indoor, wooden&#10;&#10;Description automatically generated">
            <a:extLst>
              <a:ext uri="{FF2B5EF4-FFF2-40B4-BE49-F238E27FC236}">
                <a16:creationId xmlns:a16="http://schemas.microsoft.com/office/drawing/2014/main" id="{68334D1F-3663-4449-8546-7B75E90D74E8}"/>
              </a:ext>
            </a:extLst>
          </p:cNvPr>
          <p:cNvPicPr>
            <a:picLocks noChangeAspect="1"/>
          </p:cNvPicPr>
          <p:nvPr/>
        </p:nvPicPr>
        <p:blipFill>
          <a:blip r:embed="rId6">
            <a:grayscl/>
          </a:blip>
          <a:stretch>
            <a:fillRect/>
          </a:stretch>
        </p:blipFill>
        <p:spPr>
          <a:xfrm>
            <a:off x="9426018" y="5081452"/>
            <a:ext cx="4028949" cy="2635704"/>
          </a:xfrm>
          <a:prstGeom prst="rect">
            <a:avLst/>
          </a:prstGeom>
        </p:spPr>
      </p:pic>
      <p:sp>
        <p:nvSpPr>
          <p:cNvPr id="4" name="TextBox 3">
            <a:extLst>
              <a:ext uri="{FF2B5EF4-FFF2-40B4-BE49-F238E27FC236}">
                <a16:creationId xmlns:a16="http://schemas.microsoft.com/office/drawing/2014/main" id="{5A93B272-90DF-4B27-AEAF-5119371A73F4}"/>
              </a:ext>
            </a:extLst>
          </p:cNvPr>
          <p:cNvSpPr txBox="1"/>
          <p:nvPr/>
        </p:nvSpPr>
        <p:spPr>
          <a:xfrm>
            <a:off x="12306279" y="7691104"/>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Power Table</a:t>
            </a:r>
            <a:endParaRPr lang="en-US" sz="3084"/>
          </a:p>
        </p:txBody>
      </p:sp>
      <p:pic>
        <p:nvPicPr>
          <p:cNvPr id="6" name="Picture 4">
            <a:extLst>
              <a:ext uri="{FF2B5EF4-FFF2-40B4-BE49-F238E27FC236}">
                <a16:creationId xmlns:a16="http://schemas.microsoft.com/office/drawing/2014/main" id="{3D7B79C7-56A6-4EF9-A58A-EF9051CEB515}"/>
              </a:ext>
            </a:extLst>
          </p:cNvPr>
          <p:cNvPicPr>
            <a:picLocks noChangeAspect="1"/>
          </p:cNvPicPr>
          <p:nvPr/>
        </p:nvPicPr>
        <p:blipFill>
          <a:blip r:embed="rId7">
            <a:grayscl/>
          </a:blip>
          <a:stretch>
            <a:fillRect/>
          </a:stretch>
        </p:blipFill>
        <p:spPr>
          <a:xfrm>
            <a:off x="5179671" y="6864849"/>
            <a:ext cx="2608295" cy="3175790"/>
          </a:xfrm>
          <a:prstGeom prst="rect">
            <a:avLst/>
          </a:prstGeom>
        </p:spPr>
      </p:pic>
      <p:sp>
        <p:nvSpPr>
          <p:cNvPr id="8" name="TextBox 7">
            <a:extLst>
              <a:ext uri="{FF2B5EF4-FFF2-40B4-BE49-F238E27FC236}">
                <a16:creationId xmlns:a16="http://schemas.microsoft.com/office/drawing/2014/main" id="{465D64CE-46F1-4D93-86BF-B7C3DC6E5F1E}"/>
              </a:ext>
            </a:extLst>
          </p:cNvPr>
          <p:cNvSpPr txBox="1"/>
          <p:nvPr/>
        </p:nvSpPr>
        <p:spPr>
          <a:xfrm>
            <a:off x="5813100" y="9542701"/>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Task Chair</a:t>
            </a:r>
          </a:p>
        </p:txBody>
      </p:sp>
      <p:pic>
        <p:nvPicPr>
          <p:cNvPr id="12" name="Picture 16">
            <a:extLst>
              <a:ext uri="{FF2B5EF4-FFF2-40B4-BE49-F238E27FC236}">
                <a16:creationId xmlns:a16="http://schemas.microsoft.com/office/drawing/2014/main" id="{0EA09665-EC2C-4778-A2EA-94F777FCB531}"/>
              </a:ext>
            </a:extLst>
          </p:cNvPr>
          <p:cNvPicPr>
            <a:picLocks noChangeAspect="1"/>
          </p:cNvPicPr>
          <p:nvPr/>
        </p:nvPicPr>
        <p:blipFill>
          <a:blip r:embed="rId8"/>
          <a:stretch>
            <a:fillRect/>
          </a:stretch>
        </p:blipFill>
        <p:spPr>
          <a:xfrm>
            <a:off x="5820053" y="4356739"/>
            <a:ext cx="950516" cy="906196"/>
          </a:xfrm>
          <a:prstGeom prst="rect">
            <a:avLst/>
          </a:prstGeom>
        </p:spPr>
      </p:pic>
      <p:pic>
        <p:nvPicPr>
          <p:cNvPr id="14" name="Picture 18" descr="A picture containing background pattern&#10;&#10;Description automatically generated">
            <a:extLst>
              <a:ext uri="{FF2B5EF4-FFF2-40B4-BE49-F238E27FC236}">
                <a16:creationId xmlns:a16="http://schemas.microsoft.com/office/drawing/2014/main" id="{25F9742A-5A77-4D92-9D06-F5E0AC95509A}"/>
              </a:ext>
            </a:extLst>
          </p:cNvPr>
          <p:cNvPicPr>
            <a:picLocks noChangeAspect="1"/>
          </p:cNvPicPr>
          <p:nvPr/>
        </p:nvPicPr>
        <p:blipFill>
          <a:blip r:embed="rId9"/>
          <a:stretch>
            <a:fillRect/>
          </a:stretch>
        </p:blipFill>
        <p:spPr>
          <a:xfrm>
            <a:off x="5838622" y="5854556"/>
            <a:ext cx="938998" cy="898935"/>
          </a:xfrm>
          <a:prstGeom prst="rect">
            <a:avLst/>
          </a:prstGeom>
        </p:spPr>
      </p:pic>
      <p:cxnSp>
        <p:nvCxnSpPr>
          <p:cNvPr id="20" name="Straight Arrow Connector 19">
            <a:extLst>
              <a:ext uri="{FF2B5EF4-FFF2-40B4-BE49-F238E27FC236}">
                <a16:creationId xmlns:a16="http://schemas.microsoft.com/office/drawing/2014/main" id="{DB0BD2EA-03FB-409F-9041-92AEA3B15620}"/>
              </a:ext>
            </a:extLst>
          </p:cNvPr>
          <p:cNvCxnSpPr>
            <a:cxnSpLocks/>
          </p:cNvCxnSpPr>
          <p:nvPr/>
        </p:nvCxnSpPr>
        <p:spPr>
          <a:xfrm flipH="1" flipV="1">
            <a:off x="5098881" y="6112450"/>
            <a:ext cx="1315537" cy="97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9BD10A-199D-46FC-8F9D-0085B55B3645}"/>
              </a:ext>
            </a:extLst>
          </p:cNvPr>
          <p:cNvCxnSpPr>
            <a:cxnSpLocks/>
          </p:cNvCxnSpPr>
          <p:nvPr/>
        </p:nvCxnSpPr>
        <p:spPr>
          <a:xfrm flipH="1">
            <a:off x="4285966" y="4809837"/>
            <a:ext cx="1905906" cy="8203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8" descr="A picture containing background pattern&#10;&#10;Description automatically generated">
            <a:extLst>
              <a:ext uri="{FF2B5EF4-FFF2-40B4-BE49-F238E27FC236}">
                <a16:creationId xmlns:a16="http://schemas.microsoft.com/office/drawing/2014/main" id="{10CB54C1-7674-4790-90C0-FBF2D61599F8}"/>
              </a:ext>
            </a:extLst>
          </p:cNvPr>
          <p:cNvPicPr>
            <a:picLocks noChangeAspect="1"/>
          </p:cNvPicPr>
          <p:nvPr/>
        </p:nvPicPr>
        <p:blipFill>
          <a:blip r:embed="rId9"/>
          <a:stretch>
            <a:fillRect/>
          </a:stretch>
        </p:blipFill>
        <p:spPr>
          <a:xfrm>
            <a:off x="391047" y="3517785"/>
            <a:ext cx="938998" cy="898935"/>
          </a:xfrm>
          <a:prstGeom prst="rect">
            <a:avLst/>
          </a:prstGeom>
        </p:spPr>
      </p:pic>
      <p:cxnSp>
        <p:nvCxnSpPr>
          <p:cNvPr id="28" name="Straight Arrow Connector 27">
            <a:extLst>
              <a:ext uri="{FF2B5EF4-FFF2-40B4-BE49-F238E27FC236}">
                <a16:creationId xmlns:a16="http://schemas.microsoft.com/office/drawing/2014/main" id="{5A673998-0D94-4EAC-A0AB-40721D55ABCC}"/>
              </a:ext>
            </a:extLst>
          </p:cNvPr>
          <p:cNvCxnSpPr>
            <a:cxnSpLocks/>
          </p:cNvCxnSpPr>
          <p:nvPr/>
        </p:nvCxnSpPr>
        <p:spPr>
          <a:xfrm>
            <a:off x="1190463" y="4195839"/>
            <a:ext cx="738405" cy="32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BA853EF-33F9-42E4-9EB6-06A336A926EC}"/>
              </a:ext>
            </a:extLst>
          </p:cNvPr>
          <p:cNvCxnSpPr>
            <a:cxnSpLocks/>
          </p:cNvCxnSpPr>
          <p:nvPr/>
        </p:nvCxnSpPr>
        <p:spPr>
          <a:xfrm>
            <a:off x="1220511" y="2913792"/>
            <a:ext cx="928709" cy="5434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7" descr="A picture containing tiled&#10;&#10;Description automatically generated">
            <a:extLst>
              <a:ext uri="{FF2B5EF4-FFF2-40B4-BE49-F238E27FC236}">
                <a16:creationId xmlns:a16="http://schemas.microsoft.com/office/drawing/2014/main" id="{DE6BE60F-0F27-4062-9764-EFBC8A779622}"/>
              </a:ext>
            </a:extLst>
          </p:cNvPr>
          <p:cNvPicPr>
            <a:picLocks noChangeAspect="1"/>
          </p:cNvPicPr>
          <p:nvPr/>
        </p:nvPicPr>
        <p:blipFill>
          <a:blip r:embed="rId10"/>
          <a:stretch>
            <a:fillRect/>
          </a:stretch>
        </p:blipFill>
        <p:spPr>
          <a:xfrm>
            <a:off x="400999" y="2206568"/>
            <a:ext cx="929108" cy="947261"/>
          </a:xfrm>
          <a:prstGeom prst="rect">
            <a:avLst/>
          </a:prstGeom>
        </p:spPr>
      </p:pic>
      <p:pic>
        <p:nvPicPr>
          <p:cNvPr id="18" name="Picture 10">
            <a:extLst>
              <a:ext uri="{FF2B5EF4-FFF2-40B4-BE49-F238E27FC236}">
                <a16:creationId xmlns:a16="http://schemas.microsoft.com/office/drawing/2014/main" id="{D58D1BB1-C32F-45BE-94DA-9B42508951DD}"/>
              </a:ext>
            </a:extLst>
          </p:cNvPr>
          <p:cNvPicPr>
            <a:picLocks noChangeAspect="1"/>
          </p:cNvPicPr>
          <p:nvPr/>
        </p:nvPicPr>
        <p:blipFill>
          <a:blip r:embed="rId11"/>
          <a:stretch>
            <a:fillRect/>
          </a:stretch>
        </p:blipFill>
        <p:spPr>
          <a:xfrm>
            <a:off x="7669913" y="4356739"/>
            <a:ext cx="913887" cy="906196"/>
          </a:xfrm>
          <a:prstGeom prst="rect">
            <a:avLst/>
          </a:prstGeom>
        </p:spPr>
      </p:pic>
      <p:pic>
        <p:nvPicPr>
          <p:cNvPr id="19" name="Picture 12" descr="Shape&#10;&#10;Description automatically generated">
            <a:extLst>
              <a:ext uri="{FF2B5EF4-FFF2-40B4-BE49-F238E27FC236}">
                <a16:creationId xmlns:a16="http://schemas.microsoft.com/office/drawing/2014/main" id="{9C66CABC-C00C-4BE5-8188-721DA3D759A2}"/>
              </a:ext>
            </a:extLst>
          </p:cNvPr>
          <p:cNvPicPr>
            <a:picLocks noChangeAspect="1"/>
          </p:cNvPicPr>
          <p:nvPr/>
        </p:nvPicPr>
        <p:blipFill>
          <a:blip r:embed="rId12"/>
          <a:stretch>
            <a:fillRect/>
          </a:stretch>
        </p:blipFill>
        <p:spPr>
          <a:xfrm>
            <a:off x="7688589" y="5838596"/>
            <a:ext cx="913887" cy="906195"/>
          </a:xfrm>
          <a:prstGeom prst="rect">
            <a:avLst/>
          </a:prstGeom>
        </p:spPr>
      </p:pic>
      <p:pic>
        <p:nvPicPr>
          <p:cNvPr id="21" name="Picture 18" descr="A picture containing background pattern&#10;&#10;Description automatically generated">
            <a:extLst>
              <a:ext uri="{FF2B5EF4-FFF2-40B4-BE49-F238E27FC236}">
                <a16:creationId xmlns:a16="http://schemas.microsoft.com/office/drawing/2014/main" id="{2B0260CD-9339-48E9-AD2C-50448FEF04F5}"/>
              </a:ext>
            </a:extLst>
          </p:cNvPr>
          <p:cNvPicPr>
            <a:picLocks noChangeAspect="1"/>
          </p:cNvPicPr>
          <p:nvPr/>
        </p:nvPicPr>
        <p:blipFill>
          <a:blip r:embed="rId13"/>
          <a:stretch>
            <a:fillRect/>
          </a:stretch>
        </p:blipFill>
        <p:spPr>
          <a:xfrm>
            <a:off x="7799906" y="1366427"/>
            <a:ext cx="852965" cy="852965"/>
          </a:xfrm>
          <a:prstGeom prst="rect">
            <a:avLst/>
          </a:prstGeom>
        </p:spPr>
      </p:pic>
      <p:pic>
        <p:nvPicPr>
          <p:cNvPr id="23" name="Picture 20" descr="A picture containing curtain&#10;&#10;Description automatically generated">
            <a:extLst>
              <a:ext uri="{FF2B5EF4-FFF2-40B4-BE49-F238E27FC236}">
                <a16:creationId xmlns:a16="http://schemas.microsoft.com/office/drawing/2014/main" id="{AEEF5799-9C57-4AB6-9FE2-66DA706F290D}"/>
              </a:ext>
            </a:extLst>
          </p:cNvPr>
          <p:cNvPicPr>
            <a:picLocks noChangeAspect="1"/>
          </p:cNvPicPr>
          <p:nvPr/>
        </p:nvPicPr>
        <p:blipFill>
          <a:blip r:embed="rId14"/>
          <a:stretch>
            <a:fillRect/>
          </a:stretch>
        </p:blipFill>
        <p:spPr>
          <a:xfrm>
            <a:off x="7799906" y="2538659"/>
            <a:ext cx="869396" cy="869394"/>
          </a:xfrm>
          <a:prstGeom prst="rect">
            <a:avLst/>
          </a:prstGeom>
        </p:spPr>
      </p:pic>
      <p:pic>
        <p:nvPicPr>
          <p:cNvPr id="33" name="Picture 12" descr="A picture containing tiled&#10;&#10;Description automatically generated">
            <a:extLst>
              <a:ext uri="{FF2B5EF4-FFF2-40B4-BE49-F238E27FC236}">
                <a16:creationId xmlns:a16="http://schemas.microsoft.com/office/drawing/2014/main" id="{B01EEF92-F3DC-4487-9AF9-2BB6F61577E7}"/>
              </a:ext>
            </a:extLst>
          </p:cNvPr>
          <p:cNvPicPr>
            <a:picLocks noChangeAspect="1"/>
          </p:cNvPicPr>
          <p:nvPr/>
        </p:nvPicPr>
        <p:blipFill>
          <a:blip r:embed="rId15"/>
          <a:stretch>
            <a:fillRect/>
          </a:stretch>
        </p:blipFill>
        <p:spPr>
          <a:xfrm>
            <a:off x="377798" y="6875878"/>
            <a:ext cx="899589" cy="1001157"/>
          </a:xfrm>
          <a:prstGeom prst="rect">
            <a:avLst/>
          </a:prstGeom>
        </p:spPr>
      </p:pic>
      <p:pic>
        <p:nvPicPr>
          <p:cNvPr id="35" name="Picture 18" descr="A picture containing graphical user interface&#10;&#10;Description automatically generated">
            <a:extLst>
              <a:ext uri="{FF2B5EF4-FFF2-40B4-BE49-F238E27FC236}">
                <a16:creationId xmlns:a16="http://schemas.microsoft.com/office/drawing/2014/main" id="{5FFE8EB7-8FCF-491C-AA29-AE6090651551}"/>
              </a:ext>
            </a:extLst>
          </p:cNvPr>
          <p:cNvPicPr>
            <a:picLocks noChangeAspect="1"/>
          </p:cNvPicPr>
          <p:nvPr/>
        </p:nvPicPr>
        <p:blipFill>
          <a:blip r:embed="rId16"/>
          <a:stretch>
            <a:fillRect/>
          </a:stretch>
        </p:blipFill>
        <p:spPr>
          <a:xfrm>
            <a:off x="379301" y="8349843"/>
            <a:ext cx="906600" cy="1020312"/>
          </a:xfrm>
          <a:prstGeom prst="rect">
            <a:avLst/>
          </a:prstGeom>
        </p:spPr>
      </p:pic>
      <p:cxnSp>
        <p:nvCxnSpPr>
          <p:cNvPr id="36" name="Straight Arrow Connector 35">
            <a:extLst>
              <a:ext uri="{FF2B5EF4-FFF2-40B4-BE49-F238E27FC236}">
                <a16:creationId xmlns:a16="http://schemas.microsoft.com/office/drawing/2014/main" id="{12BA389A-834A-4E86-A448-BB433EA598E3}"/>
              </a:ext>
            </a:extLst>
          </p:cNvPr>
          <p:cNvCxnSpPr>
            <a:cxnSpLocks/>
          </p:cNvCxnSpPr>
          <p:nvPr/>
        </p:nvCxnSpPr>
        <p:spPr>
          <a:xfrm>
            <a:off x="8361254" y="4866685"/>
            <a:ext cx="1734754" cy="851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8675DAC-EB6A-4B02-A9AE-8C0319457AD2}"/>
              </a:ext>
            </a:extLst>
          </p:cNvPr>
          <p:cNvCxnSpPr>
            <a:cxnSpLocks/>
          </p:cNvCxnSpPr>
          <p:nvPr/>
        </p:nvCxnSpPr>
        <p:spPr>
          <a:xfrm>
            <a:off x="8107733" y="6361200"/>
            <a:ext cx="2570914" cy="3922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638BA90-CE52-428E-8179-9D0DD956715E}"/>
              </a:ext>
            </a:extLst>
          </p:cNvPr>
          <p:cNvCxnSpPr>
            <a:cxnSpLocks/>
          </p:cNvCxnSpPr>
          <p:nvPr/>
        </p:nvCxnSpPr>
        <p:spPr>
          <a:xfrm>
            <a:off x="8107733" y="1836357"/>
            <a:ext cx="2570914" cy="11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3DA9F40-4C13-455C-AADA-FA863E01073B}"/>
              </a:ext>
            </a:extLst>
          </p:cNvPr>
          <p:cNvCxnSpPr>
            <a:cxnSpLocks/>
          </p:cNvCxnSpPr>
          <p:nvPr/>
        </p:nvCxnSpPr>
        <p:spPr>
          <a:xfrm flipV="1">
            <a:off x="8590973" y="2371854"/>
            <a:ext cx="3726447" cy="6177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2F03277-703F-442E-A5E8-6FE93041511B}"/>
              </a:ext>
            </a:extLst>
          </p:cNvPr>
          <p:cNvCxnSpPr>
            <a:cxnSpLocks/>
          </p:cNvCxnSpPr>
          <p:nvPr/>
        </p:nvCxnSpPr>
        <p:spPr>
          <a:xfrm>
            <a:off x="688002" y="7612653"/>
            <a:ext cx="1443445" cy="1045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3AC22D6-5BD9-4AC3-B081-5E5A803A928A}"/>
              </a:ext>
            </a:extLst>
          </p:cNvPr>
          <p:cNvCxnSpPr>
            <a:cxnSpLocks/>
          </p:cNvCxnSpPr>
          <p:nvPr/>
        </p:nvCxnSpPr>
        <p:spPr>
          <a:xfrm flipV="1">
            <a:off x="826795" y="7578364"/>
            <a:ext cx="2561953" cy="9813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00ED0AF-7B65-4DC3-AB60-1E83924DCB2F}"/>
              </a:ext>
            </a:extLst>
          </p:cNvPr>
          <p:cNvSpPr txBox="1"/>
          <p:nvPr/>
        </p:nvSpPr>
        <p:spPr>
          <a:xfrm>
            <a:off x="246027" y="931512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Laminate</a:t>
            </a:r>
            <a:endParaRPr lang="en-US" sz="3084"/>
          </a:p>
        </p:txBody>
      </p:sp>
      <p:sp>
        <p:nvSpPr>
          <p:cNvPr id="26" name="TextBox 25">
            <a:extLst>
              <a:ext uri="{FF2B5EF4-FFF2-40B4-BE49-F238E27FC236}">
                <a16:creationId xmlns:a16="http://schemas.microsoft.com/office/drawing/2014/main" id="{9F776BAE-E814-4BEB-82D9-3BEF4C7EFA20}"/>
              </a:ext>
            </a:extLst>
          </p:cNvPr>
          <p:cNvSpPr txBox="1"/>
          <p:nvPr/>
        </p:nvSpPr>
        <p:spPr>
          <a:xfrm>
            <a:off x="245558" y="785691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pic>
        <p:nvPicPr>
          <p:cNvPr id="27" name="Picture 19" descr="A picture containing orange&#10;&#10;Description automatically generated">
            <a:extLst>
              <a:ext uri="{FF2B5EF4-FFF2-40B4-BE49-F238E27FC236}">
                <a16:creationId xmlns:a16="http://schemas.microsoft.com/office/drawing/2014/main" id="{E08FB4EE-FA0F-4D73-9FBF-D6F39EC71539}"/>
              </a:ext>
            </a:extLst>
          </p:cNvPr>
          <p:cNvPicPr>
            <a:picLocks noChangeAspect="1"/>
          </p:cNvPicPr>
          <p:nvPr/>
        </p:nvPicPr>
        <p:blipFill>
          <a:blip r:embed="rId17"/>
          <a:stretch>
            <a:fillRect/>
          </a:stretch>
        </p:blipFill>
        <p:spPr>
          <a:xfrm>
            <a:off x="3817103" y="7505654"/>
            <a:ext cx="937727" cy="929009"/>
          </a:xfrm>
          <a:prstGeom prst="rect">
            <a:avLst/>
          </a:prstGeom>
        </p:spPr>
      </p:pic>
      <p:sp>
        <p:nvSpPr>
          <p:cNvPr id="31" name="TextBox 30">
            <a:extLst>
              <a:ext uri="{FF2B5EF4-FFF2-40B4-BE49-F238E27FC236}">
                <a16:creationId xmlns:a16="http://schemas.microsoft.com/office/drawing/2014/main" id="{EDECF493-E8CD-4B46-919B-5B255D200B31}"/>
              </a:ext>
            </a:extLst>
          </p:cNvPr>
          <p:cNvSpPr txBox="1"/>
          <p:nvPr/>
        </p:nvSpPr>
        <p:spPr>
          <a:xfrm>
            <a:off x="3711314" y="8355169"/>
            <a:ext cx="120624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Plastic</a:t>
            </a:r>
            <a:endParaRPr lang="en-US" sz="3084" dirty="0"/>
          </a:p>
        </p:txBody>
      </p:sp>
      <p:sp>
        <p:nvSpPr>
          <p:cNvPr id="32" name="TextBox 31">
            <a:extLst>
              <a:ext uri="{FF2B5EF4-FFF2-40B4-BE49-F238E27FC236}">
                <a16:creationId xmlns:a16="http://schemas.microsoft.com/office/drawing/2014/main" id="{ECEEEFE1-E75C-4DE6-A2E3-871E98968919}"/>
              </a:ext>
            </a:extLst>
          </p:cNvPr>
          <p:cNvSpPr txBox="1"/>
          <p:nvPr/>
        </p:nvSpPr>
        <p:spPr>
          <a:xfrm>
            <a:off x="7551211" y="5280473"/>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34" name="TextBox 33">
            <a:extLst>
              <a:ext uri="{FF2B5EF4-FFF2-40B4-BE49-F238E27FC236}">
                <a16:creationId xmlns:a16="http://schemas.microsoft.com/office/drawing/2014/main" id="{C57152B9-B006-4386-A55B-997D2F2AC3A2}"/>
              </a:ext>
            </a:extLst>
          </p:cNvPr>
          <p:cNvSpPr txBox="1"/>
          <p:nvPr/>
        </p:nvSpPr>
        <p:spPr>
          <a:xfrm>
            <a:off x="7554811" y="6739126"/>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50" name="TextBox 49">
            <a:extLst>
              <a:ext uri="{FF2B5EF4-FFF2-40B4-BE49-F238E27FC236}">
                <a16:creationId xmlns:a16="http://schemas.microsoft.com/office/drawing/2014/main" id="{1E430F26-F683-4181-9BC6-82E0CEC52CA6}"/>
              </a:ext>
            </a:extLst>
          </p:cNvPr>
          <p:cNvSpPr txBox="1"/>
          <p:nvPr/>
        </p:nvSpPr>
        <p:spPr>
          <a:xfrm>
            <a:off x="7670841" y="2160906"/>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52" name="TextBox 51">
            <a:extLst>
              <a:ext uri="{FF2B5EF4-FFF2-40B4-BE49-F238E27FC236}">
                <a16:creationId xmlns:a16="http://schemas.microsoft.com/office/drawing/2014/main" id="{F9309608-BF9A-4B60-947D-F64630F35CCA}"/>
              </a:ext>
            </a:extLst>
          </p:cNvPr>
          <p:cNvSpPr txBox="1"/>
          <p:nvPr/>
        </p:nvSpPr>
        <p:spPr>
          <a:xfrm>
            <a:off x="7759817" y="3429171"/>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Laminate</a:t>
            </a:r>
            <a:endParaRPr lang="en-US" sz="3084" dirty="0"/>
          </a:p>
        </p:txBody>
      </p:sp>
      <p:sp>
        <p:nvSpPr>
          <p:cNvPr id="54" name="TextBox 53">
            <a:extLst>
              <a:ext uri="{FF2B5EF4-FFF2-40B4-BE49-F238E27FC236}">
                <a16:creationId xmlns:a16="http://schemas.microsoft.com/office/drawing/2014/main" id="{7C35E945-51DC-4A97-810D-0EE8AB87B646}"/>
              </a:ext>
            </a:extLst>
          </p:cNvPr>
          <p:cNvSpPr txBox="1"/>
          <p:nvPr/>
        </p:nvSpPr>
        <p:spPr>
          <a:xfrm>
            <a:off x="268677" y="437923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56" name="TextBox 55">
            <a:extLst>
              <a:ext uri="{FF2B5EF4-FFF2-40B4-BE49-F238E27FC236}">
                <a16:creationId xmlns:a16="http://schemas.microsoft.com/office/drawing/2014/main" id="{4794C007-73BE-4695-A3EF-4AC3FC02369F}"/>
              </a:ext>
            </a:extLst>
          </p:cNvPr>
          <p:cNvSpPr txBox="1"/>
          <p:nvPr/>
        </p:nvSpPr>
        <p:spPr>
          <a:xfrm>
            <a:off x="245749" y="3128933"/>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sp>
        <p:nvSpPr>
          <p:cNvPr id="58" name="TextBox 57">
            <a:extLst>
              <a:ext uri="{FF2B5EF4-FFF2-40B4-BE49-F238E27FC236}">
                <a16:creationId xmlns:a16="http://schemas.microsoft.com/office/drawing/2014/main" id="{6EAF49DE-C3C6-43F2-843C-DD7017DCD37B}"/>
              </a:ext>
            </a:extLst>
          </p:cNvPr>
          <p:cNvSpPr txBox="1"/>
          <p:nvPr/>
        </p:nvSpPr>
        <p:spPr>
          <a:xfrm>
            <a:off x="5723076" y="672152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60" name="TextBox 59">
            <a:extLst>
              <a:ext uri="{FF2B5EF4-FFF2-40B4-BE49-F238E27FC236}">
                <a16:creationId xmlns:a16="http://schemas.microsoft.com/office/drawing/2014/main" id="{CD917807-C99F-400C-AEF3-B6F423B35C0D}"/>
              </a:ext>
            </a:extLst>
          </p:cNvPr>
          <p:cNvSpPr txBox="1"/>
          <p:nvPr/>
        </p:nvSpPr>
        <p:spPr>
          <a:xfrm>
            <a:off x="5708533" y="525567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endParaRPr lang="en-US" sz="3084" dirty="0"/>
          </a:p>
        </p:txBody>
      </p:sp>
      <p:pic>
        <p:nvPicPr>
          <p:cNvPr id="48" name="Picture 47">
            <a:extLst>
              <a:ext uri="{FF2B5EF4-FFF2-40B4-BE49-F238E27FC236}">
                <a16:creationId xmlns:a16="http://schemas.microsoft.com/office/drawing/2014/main" id="{185DB9E9-2B1C-8F40-87FB-FC248DEAF2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49" name="TextBox 48">
            <a:extLst>
              <a:ext uri="{FF2B5EF4-FFF2-40B4-BE49-F238E27FC236}">
                <a16:creationId xmlns:a16="http://schemas.microsoft.com/office/drawing/2014/main" id="{29CB0649-7650-7C4F-B700-CD8C89CDE9F9}"/>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51" name="TextBox 50">
            <a:extLst>
              <a:ext uri="{FF2B5EF4-FFF2-40B4-BE49-F238E27FC236}">
                <a16:creationId xmlns:a16="http://schemas.microsoft.com/office/drawing/2014/main" id="{186146CE-2738-2344-B87F-14210ECC343B}"/>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53" name="TextBox 52">
            <a:extLst>
              <a:ext uri="{FF2B5EF4-FFF2-40B4-BE49-F238E27FC236}">
                <a16:creationId xmlns:a16="http://schemas.microsoft.com/office/drawing/2014/main" id="{5690AFA8-B987-3A49-9B20-40B94C14755B}"/>
              </a:ext>
            </a:extLst>
          </p:cNvPr>
          <p:cNvSpPr txBox="1"/>
          <p:nvPr/>
        </p:nvSpPr>
        <p:spPr>
          <a:xfrm>
            <a:off x="13782519" y="9004383"/>
            <a:ext cx="1894330" cy="830997"/>
          </a:xfrm>
          <a:prstGeom prst="rect">
            <a:avLst/>
          </a:prstGeom>
          <a:noFill/>
        </p:spPr>
        <p:txBody>
          <a:bodyPr wrap="square" rtlCol="0">
            <a:spAutoFit/>
          </a:bodyPr>
          <a:lstStyle/>
          <a:p>
            <a:r>
              <a:rPr lang="en-US" sz="4800">
                <a:latin typeface="Avenir Book" panose="02000503020000020003" pitchFamily="2" charset="0"/>
              </a:rPr>
              <a:t>FR.11</a:t>
            </a:r>
          </a:p>
        </p:txBody>
      </p:sp>
      <p:sp>
        <p:nvSpPr>
          <p:cNvPr id="55" name="TextBox 54">
            <a:extLst>
              <a:ext uri="{FF2B5EF4-FFF2-40B4-BE49-F238E27FC236}">
                <a16:creationId xmlns:a16="http://schemas.microsoft.com/office/drawing/2014/main" id="{4998BAA2-2003-E047-A89E-7B55CDAEB1D4}"/>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Floor Study</a:t>
            </a:r>
          </a:p>
          <a:p>
            <a:r>
              <a:rPr lang="en-US" sz="1100">
                <a:latin typeface="Avenir Book" panose="02000503020000020003" pitchFamily="2" charset="0"/>
              </a:rPr>
              <a:t>Room furniture.</a:t>
            </a:r>
          </a:p>
        </p:txBody>
      </p:sp>
      <p:sp>
        <p:nvSpPr>
          <p:cNvPr id="57" name="TextBox 56">
            <a:extLst>
              <a:ext uri="{FF2B5EF4-FFF2-40B4-BE49-F238E27FC236}">
                <a16:creationId xmlns:a16="http://schemas.microsoft.com/office/drawing/2014/main" id="{FED3E86E-B5B1-4042-816C-0EE3A4C3287A}"/>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
        <p:nvSpPr>
          <p:cNvPr id="59" name="TextBox 58">
            <a:extLst>
              <a:ext uri="{FF2B5EF4-FFF2-40B4-BE49-F238E27FC236}">
                <a16:creationId xmlns:a16="http://schemas.microsoft.com/office/drawing/2014/main" id="{0EC6405A-7093-EE48-998E-7359DFF85C99}"/>
              </a:ext>
            </a:extLst>
          </p:cNvPr>
          <p:cNvSpPr txBox="1"/>
          <p:nvPr/>
        </p:nvSpPr>
        <p:spPr>
          <a:xfrm>
            <a:off x="11711057" y="3774981"/>
            <a:ext cx="3645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Coffee Table</a:t>
            </a:r>
            <a:endParaRPr lang="en-US" sz="3084" dirty="0"/>
          </a:p>
        </p:txBody>
      </p:sp>
      <p:cxnSp>
        <p:nvCxnSpPr>
          <p:cNvPr id="61" name="Straight Arrow Connector 60">
            <a:extLst>
              <a:ext uri="{FF2B5EF4-FFF2-40B4-BE49-F238E27FC236}">
                <a16:creationId xmlns:a16="http://schemas.microsoft.com/office/drawing/2014/main" id="{F0F8138D-5130-5342-9A7F-0160AB6E716C}"/>
              </a:ext>
            </a:extLst>
          </p:cNvPr>
          <p:cNvCxnSpPr>
            <a:cxnSpLocks/>
          </p:cNvCxnSpPr>
          <p:nvPr/>
        </p:nvCxnSpPr>
        <p:spPr>
          <a:xfrm flipV="1">
            <a:off x="4076523" y="7650270"/>
            <a:ext cx="2418922" cy="3702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270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0971AE-965E-497E-A920-A0461516BAA7}"/>
              </a:ext>
            </a:extLst>
          </p:cNvPr>
          <p:cNvSpPr txBox="1"/>
          <p:nvPr/>
        </p:nvSpPr>
        <p:spPr>
          <a:xfrm>
            <a:off x="1066582" y="1291218"/>
            <a:ext cx="5550461"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Office Finishes </a:t>
            </a:r>
            <a:endParaRPr lang="en-US" sz="3084"/>
          </a:p>
        </p:txBody>
      </p:sp>
      <p:pic>
        <p:nvPicPr>
          <p:cNvPr id="4" name="Picture 3" descr="A picture containing shape&#10;&#10;Description automatically generated">
            <a:extLst>
              <a:ext uri="{FF2B5EF4-FFF2-40B4-BE49-F238E27FC236}">
                <a16:creationId xmlns:a16="http://schemas.microsoft.com/office/drawing/2014/main" id="{5E7C1B48-794B-7F4D-9661-47F691841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73" y="2565543"/>
            <a:ext cx="2854915" cy="2194595"/>
          </a:xfrm>
          <a:prstGeom prst="rect">
            <a:avLst/>
          </a:prstGeom>
        </p:spPr>
      </p:pic>
      <p:pic>
        <p:nvPicPr>
          <p:cNvPr id="7" name="Picture 6" descr="Shape&#10;&#10;Description automatically generated">
            <a:extLst>
              <a:ext uri="{FF2B5EF4-FFF2-40B4-BE49-F238E27FC236}">
                <a16:creationId xmlns:a16="http://schemas.microsoft.com/office/drawing/2014/main" id="{8FF02107-7C6C-6F4D-A05F-963B13E53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73" y="5133579"/>
            <a:ext cx="2854915" cy="101772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7D04BE2-9A79-624F-8A51-A318FCA4B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273" y="6544649"/>
            <a:ext cx="2854915" cy="2451004"/>
          </a:xfrm>
          <a:prstGeom prst="rect">
            <a:avLst/>
          </a:prstGeom>
        </p:spPr>
      </p:pic>
      <p:cxnSp>
        <p:nvCxnSpPr>
          <p:cNvPr id="10" name="Straight Connector 9">
            <a:extLst>
              <a:ext uri="{FF2B5EF4-FFF2-40B4-BE49-F238E27FC236}">
                <a16:creationId xmlns:a16="http://schemas.microsoft.com/office/drawing/2014/main" id="{768DF8EA-FC6F-3D45-894C-8368AAB2355B}"/>
              </a:ext>
            </a:extLst>
          </p:cNvPr>
          <p:cNvCxnSpPr/>
          <p:nvPr/>
        </p:nvCxnSpPr>
        <p:spPr>
          <a:xfrm>
            <a:off x="6394215" y="2272256"/>
            <a:ext cx="0" cy="732229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Picture 11" descr="Shape&#10;&#10;Description automatically generated">
            <a:extLst>
              <a:ext uri="{FF2B5EF4-FFF2-40B4-BE49-F238E27FC236}">
                <a16:creationId xmlns:a16="http://schemas.microsoft.com/office/drawing/2014/main" id="{24591C32-753E-814D-A798-D19C4321B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7753" y="6996360"/>
            <a:ext cx="2888191" cy="804593"/>
          </a:xfrm>
          <a:prstGeom prst="rect">
            <a:avLst/>
          </a:prstGeom>
        </p:spPr>
      </p:pic>
      <p:pic>
        <p:nvPicPr>
          <p:cNvPr id="14" name="Picture 13" descr="A picture containing outdoor&#10;&#10;Description automatically generated">
            <a:extLst>
              <a:ext uri="{FF2B5EF4-FFF2-40B4-BE49-F238E27FC236}">
                <a16:creationId xmlns:a16="http://schemas.microsoft.com/office/drawing/2014/main" id="{A67C0526-83E6-4148-B1BF-E7C9B4F02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333" y="8203478"/>
            <a:ext cx="6157976" cy="1017725"/>
          </a:xfrm>
          <a:prstGeom prst="rect">
            <a:avLst/>
          </a:prstGeom>
        </p:spPr>
      </p:pic>
      <p:pic>
        <p:nvPicPr>
          <p:cNvPr id="16" name="Picture 15" descr="Shape, rectangle&#10;&#10;Description automatically generated">
            <a:extLst>
              <a:ext uri="{FF2B5EF4-FFF2-40B4-BE49-F238E27FC236}">
                <a16:creationId xmlns:a16="http://schemas.microsoft.com/office/drawing/2014/main" id="{F76C42A7-F599-434B-9D28-2763DEF17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8997" y="2566000"/>
            <a:ext cx="2827384" cy="1366736"/>
          </a:xfrm>
          <a:prstGeom prst="rect">
            <a:avLst/>
          </a:prstGeom>
        </p:spPr>
      </p:pic>
      <p:pic>
        <p:nvPicPr>
          <p:cNvPr id="18" name="Picture 17" descr="Background pattern&#10;&#10;Description automatically generated">
            <a:extLst>
              <a:ext uri="{FF2B5EF4-FFF2-40B4-BE49-F238E27FC236}">
                <a16:creationId xmlns:a16="http://schemas.microsoft.com/office/drawing/2014/main" id="{59F25BA4-D327-5D45-A7C7-2347BBB56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6273" y="4303144"/>
            <a:ext cx="2872659" cy="1653145"/>
          </a:xfrm>
          <a:prstGeom prst="rect">
            <a:avLst/>
          </a:prstGeom>
        </p:spPr>
      </p:pic>
      <p:pic>
        <p:nvPicPr>
          <p:cNvPr id="20" name="Picture 19" descr="Background pattern&#10;&#10;Description automatically generated">
            <a:extLst>
              <a:ext uri="{FF2B5EF4-FFF2-40B4-BE49-F238E27FC236}">
                <a16:creationId xmlns:a16="http://schemas.microsoft.com/office/drawing/2014/main" id="{018E833D-F0FB-2F48-B88C-340FDDC65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8873" y="6326700"/>
            <a:ext cx="2861838" cy="1462289"/>
          </a:xfrm>
          <a:prstGeom prst="rect">
            <a:avLst/>
          </a:prstGeom>
        </p:spPr>
      </p:pic>
      <p:sp>
        <p:nvSpPr>
          <p:cNvPr id="6" name="TextBox 5">
            <a:extLst>
              <a:ext uri="{FF2B5EF4-FFF2-40B4-BE49-F238E27FC236}">
                <a16:creationId xmlns:a16="http://schemas.microsoft.com/office/drawing/2014/main" id="{511D067D-95BB-441A-A603-57B87F25CFBB}"/>
              </a:ext>
            </a:extLst>
          </p:cNvPr>
          <p:cNvSpPr txBox="1"/>
          <p:nvPr/>
        </p:nvSpPr>
        <p:spPr>
          <a:xfrm>
            <a:off x="1250143" y="4721489"/>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sp>
        <p:nvSpPr>
          <p:cNvPr id="9" name="TextBox 8">
            <a:extLst>
              <a:ext uri="{FF2B5EF4-FFF2-40B4-BE49-F238E27FC236}">
                <a16:creationId xmlns:a16="http://schemas.microsoft.com/office/drawing/2014/main" id="{AFC427FB-D028-499D-BEBD-FCC4487DECAF}"/>
              </a:ext>
            </a:extLst>
          </p:cNvPr>
          <p:cNvSpPr txBox="1"/>
          <p:nvPr/>
        </p:nvSpPr>
        <p:spPr>
          <a:xfrm>
            <a:off x="1207592" y="6146902"/>
            <a:ext cx="1996704" cy="353174"/>
          </a:xfrm>
          <a:prstGeom prst="rect">
            <a:avLst/>
          </a:prstGeom>
          <a:noFill/>
        </p:spPr>
        <p:txBody>
          <a:bodyPr wrap="square" lIns="116586" tIns="58293" rIns="116586" bIns="58293" rtlCol="0" anchor="t">
            <a:spAutoFit/>
          </a:bodyPr>
          <a:lstStyle/>
          <a:p>
            <a:r>
              <a:rPr lang="en-US" sz="1530" i="1">
                <a:latin typeface="Avenir Light Oblique"/>
              </a:rPr>
              <a:t>Baseboard</a:t>
            </a:r>
            <a:endParaRPr lang="en-US" sz="3084"/>
          </a:p>
        </p:txBody>
      </p:sp>
      <p:sp>
        <p:nvSpPr>
          <p:cNvPr id="11" name="TextBox 10">
            <a:extLst>
              <a:ext uri="{FF2B5EF4-FFF2-40B4-BE49-F238E27FC236}">
                <a16:creationId xmlns:a16="http://schemas.microsoft.com/office/drawing/2014/main" id="{90C2D369-5018-4726-9572-FE30FAD2BB5A}"/>
              </a:ext>
            </a:extLst>
          </p:cNvPr>
          <p:cNvSpPr txBox="1"/>
          <p:nvPr/>
        </p:nvSpPr>
        <p:spPr>
          <a:xfrm>
            <a:off x="1250141" y="8948086"/>
            <a:ext cx="1996704" cy="353174"/>
          </a:xfrm>
          <a:prstGeom prst="rect">
            <a:avLst/>
          </a:prstGeom>
          <a:noFill/>
        </p:spPr>
        <p:txBody>
          <a:bodyPr wrap="square" lIns="116586" tIns="58293" rIns="116586" bIns="58293" rtlCol="0" anchor="t">
            <a:spAutoFit/>
          </a:bodyPr>
          <a:lstStyle/>
          <a:p>
            <a:r>
              <a:rPr lang="en-US" sz="1530" i="1">
                <a:latin typeface="Avenir Light Oblique"/>
              </a:rPr>
              <a:t>Carpet Tile</a:t>
            </a:r>
            <a:endParaRPr lang="en-US" sz="3084"/>
          </a:p>
        </p:txBody>
      </p:sp>
      <p:sp>
        <p:nvSpPr>
          <p:cNvPr id="13" name="TextBox 12">
            <a:extLst>
              <a:ext uri="{FF2B5EF4-FFF2-40B4-BE49-F238E27FC236}">
                <a16:creationId xmlns:a16="http://schemas.microsoft.com/office/drawing/2014/main" id="{E8C7DD18-3B68-4909-B63D-9C8FCC98E63B}"/>
              </a:ext>
            </a:extLst>
          </p:cNvPr>
          <p:cNvSpPr txBox="1"/>
          <p:nvPr/>
        </p:nvSpPr>
        <p:spPr>
          <a:xfrm>
            <a:off x="6874958" y="3934223"/>
            <a:ext cx="1996704" cy="353174"/>
          </a:xfrm>
          <a:prstGeom prst="rect">
            <a:avLst/>
          </a:prstGeom>
          <a:noFill/>
        </p:spPr>
        <p:txBody>
          <a:bodyPr wrap="square" lIns="116586" tIns="58293" rIns="116586" bIns="58293" rtlCol="0" anchor="t">
            <a:spAutoFit/>
          </a:bodyPr>
          <a:lstStyle/>
          <a:p>
            <a:r>
              <a:rPr lang="en-US" sz="1530" i="1">
                <a:latin typeface="Avenir Light Oblique"/>
              </a:rPr>
              <a:t>Wall Paint</a:t>
            </a:r>
            <a:endParaRPr lang="en-US" sz="3084"/>
          </a:p>
        </p:txBody>
      </p:sp>
      <p:sp>
        <p:nvSpPr>
          <p:cNvPr id="24" name="TextBox 23">
            <a:extLst>
              <a:ext uri="{FF2B5EF4-FFF2-40B4-BE49-F238E27FC236}">
                <a16:creationId xmlns:a16="http://schemas.microsoft.com/office/drawing/2014/main" id="{02824D9E-6675-4992-93E4-B99382DA85E8}"/>
              </a:ext>
            </a:extLst>
          </p:cNvPr>
          <p:cNvSpPr txBox="1"/>
          <p:nvPr/>
        </p:nvSpPr>
        <p:spPr>
          <a:xfrm>
            <a:off x="6874961" y="5898598"/>
            <a:ext cx="2237818" cy="353174"/>
          </a:xfrm>
          <a:prstGeom prst="rect">
            <a:avLst/>
          </a:prstGeom>
          <a:noFill/>
        </p:spPr>
        <p:txBody>
          <a:bodyPr wrap="square" lIns="116586" tIns="58293" rIns="116586" bIns="58293" rtlCol="0" anchor="t">
            <a:spAutoFit/>
          </a:bodyPr>
          <a:lstStyle/>
          <a:p>
            <a:r>
              <a:rPr lang="en-US" sz="1530" i="1">
                <a:latin typeface="Avenir Light Oblique"/>
              </a:rPr>
              <a:t>Terrazzo Countertops</a:t>
            </a:r>
            <a:endParaRPr lang="en-US" sz="3084"/>
          </a:p>
        </p:txBody>
      </p:sp>
      <p:sp>
        <p:nvSpPr>
          <p:cNvPr id="26" name="TextBox 25">
            <a:extLst>
              <a:ext uri="{FF2B5EF4-FFF2-40B4-BE49-F238E27FC236}">
                <a16:creationId xmlns:a16="http://schemas.microsoft.com/office/drawing/2014/main" id="{B4B35F82-D214-41DE-993E-995BB759EBD9}"/>
              </a:ext>
            </a:extLst>
          </p:cNvPr>
          <p:cNvSpPr txBox="1"/>
          <p:nvPr/>
        </p:nvSpPr>
        <p:spPr>
          <a:xfrm>
            <a:off x="6960061" y="7792057"/>
            <a:ext cx="2237818" cy="353174"/>
          </a:xfrm>
          <a:prstGeom prst="rect">
            <a:avLst/>
          </a:prstGeom>
          <a:noFill/>
        </p:spPr>
        <p:txBody>
          <a:bodyPr wrap="square" lIns="116586" tIns="58293" rIns="116586" bIns="58293" rtlCol="0" anchor="t">
            <a:spAutoFit/>
          </a:bodyPr>
          <a:lstStyle/>
          <a:p>
            <a:r>
              <a:rPr lang="en-US" sz="1530" i="1">
                <a:latin typeface="Avenir Light Oblique"/>
              </a:rPr>
              <a:t>Cabinetry</a:t>
            </a:r>
            <a:endParaRPr lang="en-US" sz="3084"/>
          </a:p>
        </p:txBody>
      </p:sp>
      <p:sp>
        <p:nvSpPr>
          <p:cNvPr id="28" name="TextBox 27">
            <a:extLst>
              <a:ext uri="{FF2B5EF4-FFF2-40B4-BE49-F238E27FC236}">
                <a16:creationId xmlns:a16="http://schemas.microsoft.com/office/drawing/2014/main" id="{E98F2098-E768-4834-8847-536D702C1295}"/>
              </a:ext>
            </a:extLst>
          </p:cNvPr>
          <p:cNvSpPr txBox="1"/>
          <p:nvPr/>
        </p:nvSpPr>
        <p:spPr>
          <a:xfrm>
            <a:off x="10165464" y="7792056"/>
            <a:ext cx="2237818" cy="353174"/>
          </a:xfrm>
          <a:prstGeom prst="rect">
            <a:avLst/>
          </a:prstGeom>
          <a:noFill/>
        </p:spPr>
        <p:txBody>
          <a:bodyPr wrap="square" lIns="116586" tIns="58293" rIns="116586" bIns="58293" rtlCol="0" anchor="t">
            <a:spAutoFit/>
          </a:bodyPr>
          <a:lstStyle/>
          <a:p>
            <a:r>
              <a:rPr lang="en-US" sz="1530" i="1">
                <a:latin typeface="Avenir Light Oblique"/>
              </a:rPr>
              <a:t>Baseboard</a:t>
            </a:r>
            <a:endParaRPr lang="en-US" sz="3084"/>
          </a:p>
        </p:txBody>
      </p:sp>
      <p:sp>
        <p:nvSpPr>
          <p:cNvPr id="30" name="TextBox 29">
            <a:extLst>
              <a:ext uri="{FF2B5EF4-FFF2-40B4-BE49-F238E27FC236}">
                <a16:creationId xmlns:a16="http://schemas.microsoft.com/office/drawing/2014/main" id="{355ACBA2-11C0-488E-917C-6A407558E46D}"/>
              </a:ext>
            </a:extLst>
          </p:cNvPr>
          <p:cNvSpPr txBox="1"/>
          <p:nvPr/>
        </p:nvSpPr>
        <p:spPr>
          <a:xfrm>
            <a:off x="6910420" y="9224560"/>
            <a:ext cx="2237818" cy="353174"/>
          </a:xfrm>
          <a:prstGeom prst="rect">
            <a:avLst/>
          </a:prstGeom>
          <a:noFill/>
        </p:spPr>
        <p:txBody>
          <a:bodyPr wrap="square" lIns="116586" tIns="58293" rIns="116586" bIns="58293" rtlCol="0" anchor="t">
            <a:spAutoFit/>
          </a:bodyPr>
          <a:lstStyle/>
          <a:p>
            <a:r>
              <a:rPr lang="en-US" sz="1530" i="1">
                <a:latin typeface="Avenir Light Oblique"/>
              </a:rPr>
              <a:t>Porcelain Flooring</a:t>
            </a:r>
            <a:endParaRPr lang="en-US" sz="3084"/>
          </a:p>
        </p:txBody>
      </p:sp>
      <p:sp>
        <p:nvSpPr>
          <p:cNvPr id="32" name="TextBox 31">
            <a:extLst>
              <a:ext uri="{FF2B5EF4-FFF2-40B4-BE49-F238E27FC236}">
                <a16:creationId xmlns:a16="http://schemas.microsoft.com/office/drawing/2014/main" id="{F453B898-9E0A-4926-9F2A-64F6E2173D0E}"/>
              </a:ext>
            </a:extLst>
          </p:cNvPr>
          <p:cNvSpPr txBox="1"/>
          <p:nvPr/>
        </p:nvSpPr>
        <p:spPr>
          <a:xfrm>
            <a:off x="10278928" y="2565543"/>
            <a:ext cx="3585221" cy="588623"/>
          </a:xfrm>
          <a:prstGeom prst="rect">
            <a:avLst/>
          </a:prstGeom>
          <a:noFill/>
        </p:spPr>
        <p:txBody>
          <a:bodyPr wrap="square" lIns="116586" tIns="58293" rIns="116586" bIns="58293" rtlCol="0" anchor="t">
            <a:spAutoFit/>
          </a:bodyPr>
          <a:lstStyle/>
          <a:p>
            <a:r>
              <a:rPr lang="en-US" sz="3060" i="1">
                <a:latin typeface="Avenir Light Oblique"/>
              </a:rPr>
              <a:t>Staff Lounge</a:t>
            </a:r>
            <a:endParaRPr lang="en-US" sz="3084"/>
          </a:p>
        </p:txBody>
      </p:sp>
      <p:pic>
        <p:nvPicPr>
          <p:cNvPr id="21" name="Picture 20">
            <a:extLst>
              <a:ext uri="{FF2B5EF4-FFF2-40B4-BE49-F238E27FC236}">
                <a16:creationId xmlns:a16="http://schemas.microsoft.com/office/drawing/2014/main" id="{E8B3C3C1-61A7-5D4B-92E6-450C77EE71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22" name="TextBox 21">
            <a:extLst>
              <a:ext uri="{FF2B5EF4-FFF2-40B4-BE49-F238E27FC236}">
                <a16:creationId xmlns:a16="http://schemas.microsoft.com/office/drawing/2014/main" id="{BA761AFA-8235-6743-BDB4-98B0FD18C5D2}"/>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23" name="TextBox 22">
            <a:extLst>
              <a:ext uri="{FF2B5EF4-FFF2-40B4-BE49-F238E27FC236}">
                <a16:creationId xmlns:a16="http://schemas.microsoft.com/office/drawing/2014/main" id="{1E0F9CE8-7343-CD40-A656-D2A6BAA74A79}"/>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5" name="TextBox 24">
            <a:extLst>
              <a:ext uri="{FF2B5EF4-FFF2-40B4-BE49-F238E27FC236}">
                <a16:creationId xmlns:a16="http://schemas.microsoft.com/office/drawing/2014/main" id="{39B0CE5E-D6B0-6C49-9BB8-EC3915305A2A}"/>
              </a:ext>
            </a:extLst>
          </p:cNvPr>
          <p:cNvSpPr txBox="1"/>
          <p:nvPr/>
        </p:nvSpPr>
        <p:spPr>
          <a:xfrm>
            <a:off x="13944296" y="8805954"/>
            <a:ext cx="1372207" cy="830997"/>
          </a:xfrm>
          <a:prstGeom prst="rect">
            <a:avLst/>
          </a:prstGeom>
          <a:noFill/>
        </p:spPr>
        <p:txBody>
          <a:bodyPr wrap="square" rtlCol="0">
            <a:spAutoFit/>
          </a:bodyPr>
          <a:lstStyle/>
          <a:p>
            <a:r>
              <a:rPr lang="en-US" sz="4800">
                <a:latin typeface="Avenir Book" panose="02000503020000020003" pitchFamily="2" charset="0"/>
              </a:rPr>
              <a:t>F.11</a:t>
            </a:r>
          </a:p>
        </p:txBody>
      </p:sp>
      <p:sp>
        <p:nvSpPr>
          <p:cNvPr id="27" name="TextBox 26">
            <a:extLst>
              <a:ext uri="{FF2B5EF4-FFF2-40B4-BE49-F238E27FC236}">
                <a16:creationId xmlns:a16="http://schemas.microsoft.com/office/drawing/2014/main" id="{3FD3E197-4EA0-4740-BAF9-ADE79A896CF9}"/>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Staff Office </a:t>
            </a:r>
          </a:p>
          <a:p>
            <a:r>
              <a:rPr lang="en-US" sz="1100">
                <a:latin typeface="Avenir Book" panose="02000503020000020003" pitchFamily="2" charset="0"/>
              </a:rPr>
              <a:t>Finishes.</a:t>
            </a:r>
          </a:p>
        </p:txBody>
      </p:sp>
      <p:sp>
        <p:nvSpPr>
          <p:cNvPr id="29" name="TextBox 28">
            <a:extLst>
              <a:ext uri="{FF2B5EF4-FFF2-40B4-BE49-F238E27FC236}">
                <a16:creationId xmlns:a16="http://schemas.microsoft.com/office/drawing/2014/main" id="{4F13EF82-ED77-5643-B349-B89884E03448}"/>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Tree>
    <p:extLst>
      <p:ext uri="{BB962C8B-B14F-4D97-AF65-F5344CB8AC3E}">
        <p14:creationId xmlns:p14="http://schemas.microsoft.com/office/powerpoint/2010/main" val="962653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 picture containing table, furniture, drop-leaf table, console table&#10;&#10;Description automatically generated">
            <a:extLst>
              <a:ext uri="{FF2B5EF4-FFF2-40B4-BE49-F238E27FC236}">
                <a16:creationId xmlns:a16="http://schemas.microsoft.com/office/drawing/2014/main" id="{B1ECF082-9657-E943-B16A-5CAC4AA2A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099" y="1252004"/>
            <a:ext cx="4673600" cy="3022600"/>
          </a:xfrm>
          <a:prstGeom prst="rect">
            <a:avLst/>
          </a:prstGeom>
        </p:spPr>
      </p:pic>
      <p:sp>
        <p:nvSpPr>
          <p:cNvPr id="2" name="Title 1">
            <a:extLst>
              <a:ext uri="{FF2B5EF4-FFF2-40B4-BE49-F238E27FC236}">
                <a16:creationId xmlns:a16="http://schemas.microsoft.com/office/drawing/2014/main" id="{80C2CCC7-0124-46A8-BC78-40002071EE2C}"/>
              </a:ext>
            </a:extLst>
          </p:cNvPr>
          <p:cNvSpPr>
            <a:spLocks noGrp="1"/>
          </p:cNvSpPr>
          <p:nvPr>
            <p:ph type="title"/>
          </p:nvPr>
        </p:nvSpPr>
        <p:spPr>
          <a:xfrm>
            <a:off x="60331" y="86861"/>
            <a:ext cx="13407390" cy="1944159"/>
          </a:xfrm>
        </p:spPr>
        <p:txBody>
          <a:bodyPr>
            <a:normAutofit/>
          </a:bodyPr>
          <a:lstStyle/>
          <a:p>
            <a:r>
              <a:rPr lang="en-US" sz="4590">
                <a:latin typeface="Avenir Next LT Pro Demi"/>
                <a:cs typeface="Calibri Light"/>
              </a:rPr>
              <a:t>Staff Offices + Lounge</a:t>
            </a:r>
          </a:p>
        </p:txBody>
      </p:sp>
      <p:pic>
        <p:nvPicPr>
          <p:cNvPr id="6" name="Picture 12" descr="A picture containing text, table, stand, chest of drawers&#10;&#10;Description automatically generated">
            <a:extLst>
              <a:ext uri="{FF2B5EF4-FFF2-40B4-BE49-F238E27FC236}">
                <a16:creationId xmlns:a16="http://schemas.microsoft.com/office/drawing/2014/main" id="{9B9E8CC0-5058-47A7-9F2E-A90EE4008064}"/>
              </a:ext>
            </a:extLst>
          </p:cNvPr>
          <p:cNvPicPr>
            <a:picLocks noChangeAspect="1"/>
          </p:cNvPicPr>
          <p:nvPr/>
        </p:nvPicPr>
        <p:blipFill>
          <a:blip r:embed="rId4">
            <a:grayscl/>
          </a:blip>
          <a:stretch>
            <a:fillRect/>
          </a:stretch>
        </p:blipFill>
        <p:spPr>
          <a:xfrm>
            <a:off x="8978130" y="4705554"/>
            <a:ext cx="4359438" cy="2126754"/>
          </a:xfrm>
          <a:prstGeom prst="rect">
            <a:avLst/>
          </a:prstGeom>
        </p:spPr>
      </p:pic>
      <p:pic>
        <p:nvPicPr>
          <p:cNvPr id="8" name="Picture 13" descr="A white office chair&#10;&#10;Description automatically generated">
            <a:extLst>
              <a:ext uri="{FF2B5EF4-FFF2-40B4-BE49-F238E27FC236}">
                <a16:creationId xmlns:a16="http://schemas.microsoft.com/office/drawing/2014/main" id="{A3AF550D-BD3F-419B-93F5-1380B15E09B6}"/>
              </a:ext>
            </a:extLst>
          </p:cNvPr>
          <p:cNvPicPr>
            <a:picLocks noChangeAspect="1"/>
          </p:cNvPicPr>
          <p:nvPr/>
        </p:nvPicPr>
        <p:blipFill>
          <a:blip r:embed="rId5"/>
          <a:stretch>
            <a:fillRect/>
          </a:stretch>
        </p:blipFill>
        <p:spPr>
          <a:xfrm>
            <a:off x="603854" y="2327819"/>
            <a:ext cx="1780363" cy="2405280"/>
          </a:xfrm>
          <a:prstGeom prst="rect">
            <a:avLst/>
          </a:prstGeom>
        </p:spPr>
      </p:pic>
      <p:pic>
        <p:nvPicPr>
          <p:cNvPr id="10" name="Picture 10">
            <a:extLst>
              <a:ext uri="{FF2B5EF4-FFF2-40B4-BE49-F238E27FC236}">
                <a16:creationId xmlns:a16="http://schemas.microsoft.com/office/drawing/2014/main" id="{00F45A6B-AC85-4547-A19F-AF60E2A388D1}"/>
              </a:ext>
            </a:extLst>
          </p:cNvPr>
          <p:cNvPicPr>
            <a:picLocks noChangeAspect="1"/>
          </p:cNvPicPr>
          <p:nvPr/>
        </p:nvPicPr>
        <p:blipFill rotWithShape="1">
          <a:blip r:embed="rId6">
            <a:grayscl/>
          </a:blip>
          <a:srcRect l="10811" t="12969" r="12162" b="6506"/>
          <a:stretch/>
        </p:blipFill>
        <p:spPr>
          <a:xfrm>
            <a:off x="562219" y="5284551"/>
            <a:ext cx="1495053" cy="2190831"/>
          </a:xfrm>
          <a:prstGeom prst="rect">
            <a:avLst/>
          </a:prstGeom>
        </p:spPr>
      </p:pic>
      <p:sp>
        <p:nvSpPr>
          <p:cNvPr id="12" name="TextBox 11">
            <a:extLst>
              <a:ext uri="{FF2B5EF4-FFF2-40B4-BE49-F238E27FC236}">
                <a16:creationId xmlns:a16="http://schemas.microsoft.com/office/drawing/2014/main" id="{38D5BFF0-7FC6-4C89-B02E-355B4EBCB372}"/>
              </a:ext>
            </a:extLst>
          </p:cNvPr>
          <p:cNvSpPr txBox="1"/>
          <p:nvPr/>
        </p:nvSpPr>
        <p:spPr>
          <a:xfrm>
            <a:off x="9111759" y="4068620"/>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Systems Furniture: Office Desk </a:t>
            </a:r>
          </a:p>
        </p:txBody>
      </p:sp>
      <p:sp>
        <p:nvSpPr>
          <p:cNvPr id="14" name="TextBox 13">
            <a:extLst>
              <a:ext uri="{FF2B5EF4-FFF2-40B4-BE49-F238E27FC236}">
                <a16:creationId xmlns:a16="http://schemas.microsoft.com/office/drawing/2014/main" id="{AA312832-0018-4BE1-8E97-2AC0DBA1E147}"/>
              </a:ext>
            </a:extLst>
          </p:cNvPr>
          <p:cNvSpPr txBox="1"/>
          <p:nvPr/>
        </p:nvSpPr>
        <p:spPr>
          <a:xfrm>
            <a:off x="8856332" y="6832514"/>
            <a:ext cx="4486902"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Systems Furniture: Office Credenza</a:t>
            </a:r>
          </a:p>
        </p:txBody>
      </p:sp>
      <p:sp>
        <p:nvSpPr>
          <p:cNvPr id="16" name="TextBox 15">
            <a:extLst>
              <a:ext uri="{FF2B5EF4-FFF2-40B4-BE49-F238E27FC236}">
                <a16:creationId xmlns:a16="http://schemas.microsoft.com/office/drawing/2014/main" id="{EACCF776-50C9-4536-BE13-D1CEDF447461}"/>
              </a:ext>
            </a:extLst>
          </p:cNvPr>
          <p:cNvSpPr txBox="1"/>
          <p:nvPr/>
        </p:nvSpPr>
        <p:spPr>
          <a:xfrm>
            <a:off x="639739" y="4741956"/>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Task Chair</a:t>
            </a:r>
          </a:p>
        </p:txBody>
      </p:sp>
      <p:sp>
        <p:nvSpPr>
          <p:cNvPr id="18" name="TextBox 17">
            <a:extLst>
              <a:ext uri="{FF2B5EF4-FFF2-40B4-BE49-F238E27FC236}">
                <a16:creationId xmlns:a16="http://schemas.microsoft.com/office/drawing/2014/main" id="{8710B7FB-61A2-47D8-A0C7-32D8A295BB5E}"/>
              </a:ext>
            </a:extLst>
          </p:cNvPr>
          <p:cNvSpPr txBox="1"/>
          <p:nvPr/>
        </p:nvSpPr>
        <p:spPr>
          <a:xfrm>
            <a:off x="5204009" y="7247092"/>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Side Chair</a:t>
            </a:r>
          </a:p>
        </p:txBody>
      </p:sp>
      <p:pic>
        <p:nvPicPr>
          <p:cNvPr id="3" name="Picture 5" descr="A picture containing furniture, seat, sofa&#10;&#10;Description automatically generated">
            <a:extLst>
              <a:ext uri="{FF2B5EF4-FFF2-40B4-BE49-F238E27FC236}">
                <a16:creationId xmlns:a16="http://schemas.microsoft.com/office/drawing/2014/main" id="{34760451-FB5A-4477-B98A-90BCC18FD86D}"/>
              </a:ext>
            </a:extLst>
          </p:cNvPr>
          <p:cNvPicPr>
            <a:picLocks noChangeAspect="1"/>
          </p:cNvPicPr>
          <p:nvPr/>
        </p:nvPicPr>
        <p:blipFill rotWithShape="1">
          <a:blip r:embed="rId7"/>
          <a:srcRect l="13393" t="7236" r="6250" b="12662"/>
          <a:stretch/>
        </p:blipFill>
        <p:spPr>
          <a:xfrm flipH="1">
            <a:off x="137419" y="7874088"/>
            <a:ext cx="2413189" cy="1886760"/>
          </a:xfrm>
          <a:prstGeom prst="rect">
            <a:avLst/>
          </a:prstGeom>
        </p:spPr>
      </p:pic>
      <p:pic>
        <p:nvPicPr>
          <p:cNvPr id="5" name="Picture 4" descr="A picture containing furniture, seat, sofa&#10;&#10;Description automatically generated">
            <a:extLst>
              <a:ext uri="{FF2B5EF4-FFF2-40B4-BE49-F238E27FC236}">
                <a16:creationId xmlns:a16="http://schemas.microsoft.com/office/drawing/2014/main" id="{C03164FF-D37A-454C-8909-A9F47AE74788}"/>
              </a:ext>
            </a:extLst>
          </p:cNvPr>
          <p:cNvPicPr>
            <a:picLocks noChangeAspect="1"/>
          </p:cNvPicPr>
          <p:nvPr/>
        </p:nvPicPr>
        <p:blipFill rotWithShape="1">
          <a:blip r:embed="rId8"/>
          <a:srcRect l="5021" t="5861" r="2552" b="8425"/>
          <a:stretch/>
        </p:blipFill>
        <p:spPr>
          <a:xfrm>
            <a:off x="5449256" y="7966334"/>
            <a:ext cx="3276680" cy="1742054"/>
          </a:xfrm>
          <a:prstGeom prst="rect">
            <a:avLst/>
          </a:prstGeom>
        </p:spPr>
      </p:pic>
      <p:sp>
        <p:nvSpPr>
          <p:cNvPr id="7" name="TextBox 6">
            <a:extLst>
              <a:ext uri="{FF2B5EF4-FFF2-40B4-BE49-F238E27FC236}">
                <a16:creationId xmlns:a16="http://schemas.microsoft.com/office/drawing/2014/main" id="{92733C97-F2DA-46B4-8772-9CC0976ED28B}"/>
              </a:ext>
            </a:extLst>
          </p:cNvPr>
          <p:cNvSpPr txBox="1"/>
          <p:nvPr/>
        </p:nvSpPr>
        <p:spPr>
          <a:xfrm>
            <a:off x="6533790" y="9529104"/>
            <a:ext cx="220612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Lounge: Armless Sofa</a:t>
            </a:r>
            <a:endParaRPr lang="en-US" sz="3084">
              <a:cs typeface="Calibri"/>
            </a:endParaRPr>
          </a:p>
        </p:txBody>
      </p:sp>
      <p:sp>
        <p:nvSpPr>
          <p:cNvPr id="9" name="TextBox 8">
            <a:extLst>
              <a:ext uri="{FF2B5EF4-FFF2-40B4-BE49-F238E27FC236}">
                <a16:creationId xmlns:a16="http://schemas.microsoft.com/office/drawing/2014/main" id="{BD8911BA-7E29-4AD3-B127-F4E6EE370B1E}"/>
              </a:ext>
            </a:extLst>
          </p:cNvPr>
          <p:cNvSpPr txBox="1"/>
          <p:nvPr/>
        </p:nvSpPr>
        <p:spPr>
          <a:xfrm>
            <a:off x="211290" y="9567013"/>
            <a:ext cx="2075799"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Lounge: Club Chair</a:t>
            </a:r>
          </a:p>
        </p:txBody>
      </p:sp>
      <p:pic>
        <p:nvPicPr>
          <p:cNvPr id="22" name="Picture 3" descr="A picture containing furniture, seat, table, pedestal table&#10;&#10;Description automatically generated">
            <a:extLst>
              <a:ext uri="{FF2B5EF4-FFF2-40B4-BE49-F238E27FC236}">
                <a16:creationId xmlns:a16="http://schemas.microsoft.com/office/drawing/2014/main" id="{7EF6F125-BD51-4C7E-9CF9-A9B35B5757D9}"/>
              </a:ext>
            </a:extLst>
          </p:cNvPr>
          <p:cNvPicPr>
            <a:picLocks noChangeAspect="1"/>
          </p:cNvPicPr>
          <p:nvPr/>
        </p:nvPicPr>
        <p:blipFill rotWithShape="1">
          <a:blip r:embed="rId9">
            <a:grayscl/>
          </a:blip>
          <a:srcRect l="9788" t="7466" r="6688" b="3045"/>
          <a:stretch/>
        </p:blipFill>
        <p:spPr>
          <a:xfrm>
            <a:off x="5074526" y="3418729"/>
            <a:ext cx="2487632" cy="2215094"/>
          </a:xfrm>
          <a:prstGeom prst="rect">
            <a:avLst/>
          </a:prstGeom>
        </p:spPr>
      </p:pic>
      <p:pic>
        <p:nvPicPr>
          <p:cNvPr id="24" name="Picture 4" descr="A picture containing seat, furniture, chair&#10;&#10;Description automatically generated">
            <a:extLst>
              <a:ext uri="{FF2B5EF4-FFF2-40B4-BE49-F238E27FC236}">
                <a16:creationId xmlns:a16="http://schemas.microsoft.com/office/drawing/2014/main" id="{8AB95913-69AB-4C98-A148-A1C963AA35C3}"/>
              </a:ext>
            </a:extLst>
          </p:cNvPr>
          <p:cNvPicPr>
            <a:picLocks noChangeAspect="1"/>
          </p:cNvPicPr>
          <p:nvPr/>
        </p:nvPicPr>
        <p:blipFill rotWithShape="1">
          <a:blip r:embed="rId10"/>
          <a:srcRect l="16107" t="6216" r="12752" b="3473"/>
          <a:stretch/>
        </p:blipFill>
        <p:spPr>
          <a:xfrm>
            <a:off x="11859268" y="7220747"/>
            <a:ext cx="1634197" cy="2551054"/>
          </a:xfrm>
          <a:prstGeom prst="rect">
            <a:avLst/>
          </a:prstGeom>
        </p:spPr>
      </p:pic>
      <p:sp>
        <p:nvSpPr>
          <p:cNvPr id="26" name="TextBox 25">
            <a:extLst>
              <a:ext uri="{FF2B5EF4-FFF2-40B4-BE49-F238E27FC236}">
                <a16:creationId xmlns:a16="http://schemas.microsoft.com/office/drawing/2014/main" id="{B665638C-ED20-4DC7-B424-23CAF5BC7394}"/>
              </a:ext>
            </a:extLst>
          </p:cNvPr>
          <p:cNvSpPr txBox="1"/>
          <p:nvPr/>
        </p:nvSpPr>
        <p:spPr>
          <a:xfrm>
            <a:off x="5588966" y="5490875"/>
            <a:ext cx="1458165"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Power Table</a:t>
            </a:r>
            <a:endParaRPr lang="en-US" sz="3084"/>
          </a:p>
        </p:txBody>
      </p:sp>
      <p:sp>
        <p:nvSpPr>
          <p:cNvPr id="28" name="TextBox 27">
            <a:extLst>
              <a:ext uri="{FF2B5EF4-FFF2-40B4-BE49-F238E27FC236}">
                <a16:creationId xmlns:a16="http://schemas.microsoft.com/office/drawing/2014/main" id="{B855F976-1DCE-4754-BDE8-5DA5B5532902}"/>
              </a:ext>
            </a:extLst>
          </p:cNvPr>
          <p:cNvSpPr txBox="1"/>
          <p:nvPr/>
        </p:nvSpPr>
        <p:spPr>
          <a:xfrm>
            <a:off x="11859268" y="9595214"/>
            <a:ext cx="1270124"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Work Chair</a:t>
            </a:r>
            <a:endParaRPr lang="en-US" sz="3084"/>
          </a:p>
        </p:txBody>
      </p:sp>
      <p:pic>
        <p:nvPicPr>
          <p:cNvPr id="11" name="Picture 12">
            <a:extLst>
              <a:ext uri="{FF2B5EF4-FFF2-40B4-BE49-F238E27FC236}">
                <a16:creationId xmlns:a16="http://schemas.microsoft.com/office/drawing/2014/main" id="{E825D880-36E9-4199-B8AB-9AEA2EAD9E8D}"/>
              </a:ext>
            </a:extLst>
          </p:cNvPr>
          <p:cNvPicPr>
            <a:picLocks noChangeAspect="1"/>
          </p:cNvPicPr>
          <p:nvPr/>
        </p:nvPicPr>
        <p:blipFill>
          <a:blip r:embed="rId11"/>
          <a:stretch>
            <a:fillRect/>
          </a:stretch>
        </p:blipFill>
        <p:spPr>
          <a:xfrm>
            <a:off x="8053449" y="1706379"/>
            <a:ext cx="800277" cy="866758"/>
          </a:xfrm>
          <a:prstGeom prst="rect">
            <a:avLst/>
          </a:prstGeom>
        </p:spPr>
      </p:pic>
      <p:pic>
        <p:nvPicPr>
          <p:cNvPr id="13" name="Picture 14" descr="Shape&#10;&#10;Description automatically generated">
            <a:extLst>
              <a:ext uri="{FF2B5EF4-FFF2-40B4-BE49-F238E27FC236}">
                <a16:creationId xmlns:a16="http://schemas.microsoft.com/office/drawing/2014/main" id="{413E11F9-E598-418B-B544-E81AC19922CA}"/>
              </a:ext>
            </a:extLst>
          </p:cNvPr>
          <p:cNvPicPr>
            <a:picLocks noChangeAspect="1"/>
          </p:cNvPicPr>
          <p:nvPr/>
        </p:nvPicPr>
        <p:blipFill>
          <a:blip r:embed="rId12"/>
          <a:stretch>
            <a:fillRect/>
          </a:stretch>
        </p:blipFill>
        <p:spPr>
          <a:xfrm>
            <a:off x="8051322" y="2940161"/>
            <a:ext cx="834581" cy="883158"/>
          </a:xfrm>
          <a:prstGeom prst="rect">
            <a:avLst/>
          </a:prstGeom>
        </p:spPr>
      </p:pic>
      <p:pic>
        <p:nvPicPr>
          <p:cNvPr id="15" name="Picture 12">
            <a:extLst>
              <a:ext uri="{FF2B5EF4-FFF2-40B4-BE49-F238E27FC236}">
                <a16:creationId xmlns:a16="http://schemas.microsoft.com/office/drawing/2014/main" id="{39F2AD49-B098-4B67-B1BE-FF43BB269629}"/>
              </a:ext>
            </a:extLst>
          </p:cNvPr>
          <p:cNvPicPr>
            <a:picLocks noChangeAspect="1"/>
          </p:cNvPicPr>
          <p:nvPr/>
        </p:nvPicPr>
        <p:blipFill>
          <a:blip r:embed="rId11"/>
          <a:stretch>
            <a:fillRect/>
          </a:stretch>
        </p:blipFill>
        <p:spPr>
          <a:xfrm>
            <a:off x="7732643" y="4696225"/>
            <a:ext cx="800277" cy="866758"/>
          </a:xfrm>
          <a:prstGeom prst="rect">
            <a:avLst/>
          </a:prstGeom>
        </p:spPr>
      </p:pic>
      <p:pic>
        <p:nvPicPr>
          <p:cNvPr id="17" name="Picture 14" descr="Shape&#10;&#10;Description automatically generated">
            <a:extLst>
              <a:ext uri="{FF2B5EF4-FFF2-40B4-BE49-F238E27FC236}">
                <a16:creationId xmlns:a16="http://schemas.microsoft.com/office/drawing/2014/main" id="{0D675AF9-3B79-482E-B487-65AB6F18C808}"/>
              </a:ext>
            </a:extLst>
          </p:cNvPr>
          <p:cNvPicPr>
            <a:picLocks noChangeAspect="1"/>
          </p:cNvPicPr>
          <p:nvPr/>
        </p:nvPicPr>
        <p:blipFill>
          <a:blip r:embed="rId12"/>
          <a:stretch>
            <a:fillRect/>
          </a:stretch>
        </p:blipFill>
        <p:spPr>
          <a:xfrm>
            <a:off x="7730515" y="5930006"/>
            <a:ext cx="834581" cy="883158"/>
          </a:xfrm>
          <a:prstGeom prst="rect">
            <a:avLst/>
          </a:prstGeom>
        </p:spPr>
      </p:pic>
      <p:pic>
        <p:nvPicPr>
          <p:cNvPr id="19" name="Picture 5" descr="A picture containing wall&#10;&#10;Description automatically generated">
            <a:extLst>
              <a:ext uri="{FF2B5EF4-FFF2-40B4-BE49-F238E27FC236}">
                <a16:creationId xmlns:a16="http://schemas.microsoft.com/office/drawing/2014/main" id="{7C230DA3-15A8-4471-A471-5C5840280B59}"/>
              </a:ext>
            </a:extLst>
          </p:cNvPr>
          <p:cNvPicPr>
            <a:picLocks noChangeAspect="1"/>
          </p:cNvPicPr>
          <p:nvPr/>
        </p:nvPicPr>
        <p:blipFill>
          <a:blip r:embed="rId13"/>
          <a:stretch>
            <a:fillRect/>
          </a:stretch>
        </p:blipFill>
        <p:spPr>
          <a:xfrm>
            <a:off x="2554757" y="6285328"/>
            <a:ext cx="813047" cy="813674"/>
          </a:xfrm>
          <a:prstGeom prst="rect">
            <a:avLst/>
          </a:prstGeom>
        </p:spPr>
      </p:pic>
      <p:pic>
        <p:nvPicPr>
          <p:cNvPr id="31" name="Picture 7" descr="A close up of a person&amp;#39;s skin&#10;&#10;Description automatically generated">
            <a:extLst>
              <a:ext uri="{FF2B5EF4-FFF2-40B4-BE49-F238E27FC236}">
                <a16:creationId xmlns:a16="http://schemas.microsoft.com/office/drawing/2014/main" id="{056886FE-B9F4-4E25-BFC3-57335B880E0E}"/>
              </a:ext>
            </a:extLst>
          </p:cNvPr>
          <p:cNvPicPr>
            <a:picLocks noChangeAspect="1"/>
          </p:cNvPicPr>
          <p:nvPr/>
        </p:nvPicPr>
        <p:blipFill>
          <a:blip r:embed="rId14"/>
          <a:stretch>
            <a:fillRect/>
          </a:stretch>
        </p:blipFill>
        <p:spPr>
          <a:xfrm>
            <a:off x="2527359" y="5079452"/>
            <a:ext cx="829449" cy="809416"/>
          </a:xfrm>
          <a:prstGeom prst="rect">
            <a:avLst/>
          </a:prstGeom>
        </p:spPr>
      </p:pic>
      <p:cxnSp>
        <p:nvCxnSpPr>
          <p:cNvPr id="33" name="Straight Arrow Connector 32">
            <a:extLst>
              <a:ext uri="{FF2B5EF4-FFF2-40B4-BE49-F238E27FC236}">
                <a16:creationId xmlns:a16="http://schemas.microsoft.com/office/drawing/2014/main" id="{95264DDB-D79B-47C3-A26B-B26CB4C80C11}"/>
              </a:ext>
            </a:extLst>
          </p:cNvPr>
          <p:cNvCxnSpPr>
            <a:cxnSpLocks/>
          </p:cNvCxnSpPr>
          <p:nvPr/>
        </p:nvCxnSpPr>
        <p:spPr>
          <a:xfrm flipH="1" flipV="1">
            <a:off x="1909863" y="6752617"/>
            <a:ext cx="1032220" cy="163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599437F-0A71-401D-80DD-E3D12D82CD99}"/>
              </a:ext>
            </a:extLst>
          </p:cNvPr>
          <p:cNvCxnSpPr>
            <a:cxnSpLocks/>
          </p:cNvCxnSpPr>
          <p:nvPr/>
        </p:nvCxnSpPr>
        <p:spPr>
          <a:xfrm flipH="1">
            <a:off x="1494035" y="5484160"/>
            <a:ext cx="1659435" cy="307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2D995FB-F940-49C9-B4F0-CA600BC6F5CE}"/>
              </a:ext>
            </a:extLst>
          </p:cNvPr>
          <p:cNvCxnSpPr>
            <a:cxnSpLocks/>
          </p:cNvCxnSpPr>
          <p:nvPr/>
        </p:nvCxnSpPr>
        <p:spPr>
          <a:xfrm flipV="1">
            <a:off x="8535266" y="1793908"/>
            <a:ext cx="889449" cy="392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F97DD9A-6579-4CFE-AB27-5931062CDD81}"/>
              </a:ext>
            </a:extLst>
          </p:cNvPr>
          <p:cNvCxnSpPr>
            <a:cxnSpLocks/>
          </p:cNvCxnSpPr>
          <p:nvPr/>
        </p:nvCxnSpPr>
        <p:spPr>
          <a:xfrm flipV="1">
            <a:off x="8585346" y="2885650"/>
            <a:ext cx="849385" cy="453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29F0D81-9FEA-4E25-BBEB-F74854EF9FF8}"/>
              </a:ext>
            </a:extLst>
          </p:cNvPr>
          <p:cNvCxnSpPr>
            <a:cxnSpLocks/>
          </p:cNvCxnSpPr>
          <p:nvPr/>
        </p:nvCxnSpPr>
        <p:spPr>
          <a:xfrm>
            <a:off x="8264540" y="5106555"/>
            <a:ext cx="1169895" cy="1779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0FF25F1-70E9-42F9-BAEE-7F5B03A3EE4C}"/>
              </a:ext>
            </a:extLst>
          </p:cNvPr>
          <p:cNvCxnSpPr>
            <a:cxnSpLocks/>
          </p:cNvCxnSpPr>
          <p:nvPr/>
        </p:nvCxnSpPr>
        <p:spPr>
          <a:xfrm>
            <a:off x="8264540" y="6508793"/>
            <a:ext cx="1510438" cy="477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18" descr="A picture containing background pattern&#10;&#10;Description automatically generated">
            <a:extLst>
              <a:ext uri="{FF2B5EF4-FFF2-40B4-BE49-F238E27FC236}">
                <a16:creationId xmlns:a16="http://schemas.microsoft.com/office/drawing/2014/main" id="{27ABC271-F77A-450E-AC57-E4C628ED0870}"/>
              </a:ext>
            </a:extLst>
          </p:cNvPr>
          <p:cNvPicPr>
            <a:picLocks noChangeAspect="1"/>
          </p:cNvPicPr>
          <p:nvPr/>
        </p:nvPicPr>
        <p:blipFill>
          <a:blip r:embed="rId15"/>
          <a:stretch>
            <a:fillRect/>
          </a:stretch>
        </p:blipFill>
        <p:spPr>
          <a:xfrm>
            <a:off x="2596813" y="8843280"/>
            <a:ext cx="856851" cy="804164"/>
          </a:xfrm>
          <a:prstGeom prst="rect">
            <a:avLst/>
          </a:prstGeom>
        </p:spPr>
      </p:pic>
      <p:cxnSp>
        <p:nvCxnSpPr>
          <p:cNvPr id="43" name="Straight Arrow Connector 42">
            <a:extLst>
              <a:ext uri="{FF2B5EF4-FFF2-40B4-BE49-F238E27FC236}">
                <a16:creationId xmlns:a16="http://schemas.microsoft.com/office/drawing/2014/main" id="{17ECADFA-3F73-441D-B6DC-B090B50CC915}"/>
              </a:ext>
            </a:extLst>
          </p:cNvPr>
          <p:cNvCxnSpPr>
            <a:cxnSpLocks/>
          </p:cNvCxnSpPr>
          <p:nvPr/>
        </p:nvCxnSpPr>
        <p:spPr>
          <a:xfrm flipH="1" flipV="1">
            <a:off x="1994890" y="9142076"/>
            <a:ext cx="1063171" cy="834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7B6F819-D581-480F-8AEB-4B0EDA77244A}"/>
              </a:ext>
            </a:extLst>
          </p:cNvPr>
          <p:cNvCxnSpPr>
            <a:cxnSpLocks/>
          </p:cNvCxnSpPr>
          <p:nvPr/>
        </p:nvCxnSpPr>
        <p:spPr>
          <a:xfrm flipH="1">
            <a:off x="1709575" y="7953872"/>
            <a:ext cx="1588936" cy="463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17" descr="A picture containing tiled&#10;&#10;Description automatically generated">
            <a:extLst>
              <a:ext uri="{FF2B5EF4-FFF2-40B4-BE49-F238E27FC236}">
                <a16:creationId xmlns:a16="http://schemas.microsoft.com/office/drawing/2014/main" id="{4E02E81B-5ACB-494E-B8A4-92139FB20FCB}"/>
              </a:ext>
            </a:extLst>
          </p:cNvPr>
          <p:cNvPicPr>
            <a:picLocks noChangeAspect="1"/>
          </p:cNvPicPr>
          <p:nvPr/>
        </p:nvPicPr>
        <p:blipFill>
          <a:blip r:embed="rId16"/>
          <a:stretch>
            <a:fillRect/>
          </a:stretch>
        </p:blipFill>
        <p:spPr>
          <a:xfrm>
            <a:off x="2634373" y="7699850"/>
            <a:ext cx="809047" cy="827218"/>
          </a:xfrm>
          <a:prstGeom prst="rect">
            <a:avLst/>
          </a:prstGeom>
        </p:spPr>
      </p:pic>
      <p:pic>
        <p:nvPicPr>
          <p:cNvPr id="49" name="Picture 16">
            <a:extLst>
              <a:ext uri="{FF2B5EF4-FFF2-40B4-BE49-F238E27FC236}">
                <a16:creationId xmlns:a16="http://schemas.microsoft.com/office/drawing/2014/main" id="{3C3AB0C0-F4DB-4B6B-A11D-275C70C2AA31}"/>
              </a:ext>
            </a:extLst>
          </p:cNvPr>
          <p:cNvPicPr>
            <a:picLocks noChangeAspect="1"/>
          </p:cNvPicPr>
          <p:nvPr/>
        </p:nvPicPr>
        <p:blipFill>
          <a:blip r:embed="rId17"/>
          <a:stretch>
            <a:fillRect/>
          </a:stretch>
        </p:blipFill>
        <p:spPr>
          <a:xfrm>
            <a:off x="4426090" y="7694913"/>
            <a:ext cx="805179" cy="735608"/>
          </a:xfrm>
          <a:prstGeom prst="rect">
            <a:avLst/>
          </a:prstGeom>
        </p:spPr>
      </p:pic>
      <p:pic>
        <p:nvPicPr>
          <p:cNvPr id="51" name="Picture 18" descr="A picture containing background pattern&#10;&#10;Description automatically generated">
            <a:extLst>
              <a:ext uri="{FF2B5EF4-FFF2-40B4-BE49-F238E27FC236}">
                <a16:creationId xmlns:a16="http://schemas.microsoft.com/office/drawing/2014/main" id="{608E3C4D-E0DA-46DD-90C3-0F9DA899D3BC}"/>
              </a:ext>
            </a:extLst>
          </p:cNvPr>
          <p:cNvPicPr>
            <a:picLocks noChangeAspect="1"/>
          </p:cNvPicPr>
          <p:nvPr/>
        </p:nvPicPr>
        <p:blipFill>
          <a:blip r:embed="rId15"/>
          <a:stretch>
            <a:fillRect/>
          </a:stretch>
        </p:blipFill>
        <p:spPr>
          <a:xfrm>
            <a:off x="4430301" y="8825722"/>
            <a:ext cx="793661" cy="740983"/>
          </a:xfrm>
          <a:prstGeom prst="rect">
            <a:avLst/>
          </a:prstGeom>
        </p:spPr>
      </p:pic>
      <p:cxnSp>
        <p:nvCxnSpPr>
          <p:cNvPr id="53" name="Straight Arrow Connector 52">
            <a:extLst>
              <a:ext uri="{FF2B5EF4-FFF2-40B4-BE49-F238E27FC236}">
                <a16:creationId xmlns:a16="http://schemas.microsoft.com/office/drawing/2014/main" id="{585E79FC-A863-468C-91D1-1A770C99EA21}"/>
              </a:ext>
            </a:extLst>
          </p:cNvPr>
          <p:cNvCxnSpPr>
            <a:cxnSpLocks/>
          </p:cNvCxnSpPr>
          <p:nvPr/>
        </p:nvCxnSpPr>
        <p:spPr>
          <a:xfrm>
            <a:off x="5140176" y="9145039"/>
            <a:ext cx="1139044" cy="42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36EABF6-3642-4B38-9424-11E797D03D0F}"/>
              </a:ext>
            </a:extLst>
          </p:cNvPr>
          <p:cNvCxnSpPr>
            <a:cxnSpLocks/>
          </p:cNvCxnSpPr>
          <p:nvPr/>
        </p:nvCxnSpPr>
        <p:spPr>
          <a:xfrm>
            <a:off x="5290414" y="8050995"/>
            <a:ext cx="1229189" cy="2830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7C17D0F-B528-4798-AC20-AD6E534FA7D9}"/>
              </a:ext>
            </a:extLst>
          </p:cNvPr>
          <p:cNvPicPr>
            <a:picLocks noChangeAspect="1"/>
          </p:cNvPicPr>
          <p:nvPr/>
        </p:nvPicPr>
        <p:blipFill>
          <a:blip r:embed="rId18"/>
          <a:stretch>
            <a:fillRect/>
          </a:stretch>
        </p:blipFill>
        <p:spPr>
          <a:xfrm>
            <a:off x="4185518" y="3483284"/>
            <a:ext cx="789384" cy="850106"/>
          </a:xfrm>
          <a:prstGeom prst="rect">
            <a:avLst/>
          </a:prstGeom>
        </p:spPr>
      </p:pic>
      <p:pic>
        <p:nvPicPr>
          <p:cNvPr id="23" name="Picture 12" descr="Shape&#10;&#10;Description automatically generated">
            <a:extLst>
              <a:ext uri="{FF2B5EF4-FFF2-40B4-BE49-F238E27FC236}">
                <a16:creationId xmlns:a16="http://schemas.microsoft.com/office/drawing/2014/main" id="{B7433263-225F-432D-9069-BA2F403E4194}"/>
              </a:ext>
            </a:extLst>
          </p:cNvPr>
          <p:cNvPicPr>
            <a:picLocks noChangeAspect="1"/>
          </p:cNvPicPr>
          <p:nvPr/>
        </p:nvPicPr>
        <p:blipFill>
          <a:blip r:embed="rId19"/>
          <a:stretch>
            <a:fillRect/>
          </a:stretch>
        </p:blipFill>
        <p:spPr>
          <a:xfrm>
            <a:off x="4185518" y="4701531"/>
            <a:ext cx="789384" cy="752951"/>
          </a:xfrm>
          <a:prstGeom prst="rect">
            <a:avLst/>
          </a:prstGeom>
        </p:spPr>
      </p:pic>
      <p:pic>
        <p:nvPicPr>
          <p:cNvPr id="25" name="Picture 7" descr="A picture containing text&#10;&#10;Description automatically generated">
            <a:extLst>
              <a:ext uri="{FF2B5EF4-FFF2-40B4-BE49-F238E27FC236}">
                <a16:creationId xmlns:a16="http://schemas.microsoft.com/office/drawing/2014/main" id="{C6B29EB7-EE6F-4FB0-9876-33D9F8495B9D}"/>
              </a:ext>
            </a:extLst>
          </p:cNvPr>
          <p:cNvPicPr>
            <a:picLocks noChangeAspect="1"/>
          </p:cNvPicPr>
          <p:nvPr/>
        </p:nvPicPr>
        <p:blipFill rotWithShape="1">
          <a:blip r:embed="rId20"/>
          <a:srcRect t="18930" r="408" b="-1473"/>
          <a:stretch/>
        </p:blipFill>
        <p:spPr>
          <a:xfrm>
            <a:off x="2526476" y="3588604"/>
            <a:ext cx="841328" cy="825371"/>
          </a:xfrm>
          <a:prstGeom prst="rect">
            <a:avLst/>
          </a:prstGeom>
        </p:spPr>
      </p:pic>
      <p:pic>
        <p:nvPicPr>
          <p:cNvPr id="27" name="Picture 18" descr="A picture containing text, tiled&#10;&#10;Description automatically generated">
            <a:extLst>
              <a:ext uri="{FF2B5EF4-FFF2-40B4-BE49-F238E27FC236}">
                <a16:creationId xmlns:a16="http://schemas.microsoft.com/office/drawing/2014/main" id="{BC99BEFA-315C-4610-895C-DBBA52F93B5C}"/>
              </a:ext>
            </a:extLst>
          </p:cNvPr>
          <p:cNvPicPr>
            <a:picLocks noChangeAspect="1"/>
          </p:cNvPicPr>
          <p:nvPr/>
        </p:nvPicPr>
        <p:blipFill>
          <a:blip r:embed="rId21"/>
          <a:stretch>
            <a:fillRect/>
          </a:stretch>
        </p:blipFill>
        <p:spPr>
          <a:xfrm>
            <a:off x="2528262" y="2318624"/>
            <a:ext cx="893684" cy="845106"/>
          </a:xfrm>
          <a:prstGeom prst="rect">
            <a:avLst/>
          </a:prstGeom>
        </p:spPr>
      </p:pic>
      <p:cxnSp>
        <p:nvCxnSpPr>
          <p:cNvPr id="57" name="Straight Arrow Connector 56">
            <a:extLst>
              <a:ext uri="{FF2B5EF4-FFF2-40B4-BE49-F238E27FC236}">
                <a16:creationId xmlns:a16="http://schemas.microsoft.com/office/drawing/2014/main" id="{B6F9B46E-8E51-41C5-98C3-25452D82F10E}"/>
              </a:ext>
            </a:extLst>
          </p:cNvPr>
          <p:cNvCxnSpPr>
            <a:cxnSpLocks/>
          </p:cNvCxnSpPr>
          <p:nvPr/>
        </p:nvCxnSpPr>
        <p:spPr>
          <a:xfrm flipV="1">
            <a:off x="4668027" y="3692398"/>
            <a:ext cx="604903" cy="1696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BE49974-690A-46AD-B1AE-A15E80CA91CF}"/>
              </a:ext>
            </a:extLst>
          </p:cNvPr>
          <p:cNvCxnSpPr/>
          <p:nvPr/>
        </p:nvCxnSpPr>
        <p:spPr>
          <a:xfrm flipH="1" flipV="1">
            <a:off x="1397150" y="2863335"/>
            <a:ext cx="1389560" cy="197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1978FD3-1A8D-47B2-A8AB-CD1D6DD3D139}"/>
              </a:ext>
            </a:extLst>
          </p:cNvPr>
          <p:cNvCxnSpPr>
            <a:cxnSpLocks/>
          </p:cNvCxnSpPr>
          <p:nvPr/>
        </p:nvCxnSpPr>
        <p:spPr>
          <a:xfrm flipV="1">
            <a:off x="4678042" y="4383502"/>
            <a:ext cx="1516358" cy="8507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A6CE40A-78FF-4FF7-A848-836F02995B93}"/>
              </a:ext>
            </a:extLst>
          </p:cNvPr>
          <p:cNvCxnSpPr/>
          <p:nvPr/>
        </p:nvCxnSpPr>
        <p:spPr>
          <a:xfrm flipH="1" flipV="1">
            <a:off x="1495122" y="3924692"/>
            <a:ext cx="1307917" cy="179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0DD9837-CF91-4347-B9A7-7BACC38AFBE8}"/>
              </a:ext>
            </a:extLst>
          </p:cNvPr>
          <p:cNvSpPr txBox="1"/>
          <p:nvPr/>
        </p:nvSpPr>
        <p:spPr>
          <a:xfrm>
            <a:off x="2385623" y="3101745"/>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Mesh</a:t>
            </a:r>
            <a:endParaRPr lang="en-US" sz="3084" dirty="0"/>
          </a:p>
        </p:txBody>
      </p:sp>
      <p:sp>
        <p:nvSpPr>
          <p:cNvPr id="34" name="TextBox 33">
            <a:extLst>
              <a:ext uri="{FF2B5EF4-FFF2-40B4-BE49-F238E27FC236}">
                <a16:creationId xmlns:a16="http://schemas.microsoft.com/office/drawing/2014/main" id="{B2F7B09D-C74A-444A-A7CA-0A485B164A9A}"/>
              </a:ext>
            </a:extLst>
          </p:cNvPr>
          <p:cNvSpPr txBox="1"/>
          <p:nvPr/>
        </p:nvSpPr>
        <p:spPr>
          <a:xfrm>
            <a:off x="2385622" y="4396889"/>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40" name="TextBox 39">
            <a:extLst>
              <a:ext uri="{FF2B5EF4-FFF2-40B4-BE49-F238E27FC236}">
                <a16:creationId xmlns:a16="http://schemas.microsoft.com/office/drawing/2014/main" id="{7837CCFF-2D63-462C-883C-5F726F046213}"/>
              </a:ext>
            </a:extLst>
          </p:cNvPr>
          <p:cNvSpPr txBox="1"/>
          <p:nvPr/>
        </p:nvSpPr>
        <p:spPr>
          <a:xfrm>
            <a:off x="2425959" y="5817051"/>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sp>
        <p:nvSpPr>
          <p:cNvPr id="42" name="TextBox 41">
            <a:extLst>
              <a:ext uri="{FF2B5EF4-FFF2-40B4-BE49-F238E27FC236}">
                <a16:creationId xmlns:a16="http://schemas.microsoft.com/office/drawing/2014/main" id="{A2440CC2-13BB-48A3-A69B-00103575B7EC}"/>
              </a:ext>
            </a:extLst>
          </p:cNvPr>
          <p:cNvSpPr txBox="1"/>
          <p:nvPr/>
        </p:nvSpPr>
        <p:spPr>
          <a:xfrm>
            <a:off x="2409688" y="705407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Wood</a:t>
            </a:r>
            <a:endParaRPr lang="en-US" sz="3084" dirty="0"/>
          </a:p>
        </p:txBody>
      </p:sp>
      <p:sp>
        <p:nvSpPr>
          <p:cNvPr id="44" name="TextBox 43">
            <a:extLst>
              <a:ext uri="{FF2B5EF4-FFF2-40B4-BE49-F238E27FC236}">
                <a16:creationId xmlns:a16="http://schemas.microsoft.com/office/drawing/2014/main" id="{A2B0443D-85C5-4C4B-9273-B7D976D299C7}"/>
              </a:ext>
            </a:extLst>
          </p:cNvPr>
          <p:cNvSpPr txBox="1"/>
          <p:nvPr/>
        </p:nvSpPr>
        <p:spPr>
          <a:xfrm>
            <a:off x="7553464" y="2532516"/>
            <a:ext cx="164309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 laminate</a:t>
            </a:r>
            <a:endParaRPr lang="en-US" sz="3084"/>
          </a:p>
        </p:txBody>
      </p:sp>
      <p:sp>
        <p:nvSpPr>
          <p:cNvPr id="46" name="TextBox 45">
            <a:extLst>
              <a:ext uri="{FF2B5EF4-FFF2-40B4-BE49-F238E27FC236}">
                <a16:creationId xmlns:a16="http://schemas.microsoft.com/office/drawing/2014/main" id="{E98774F9-0E54-4F1A-B408-AD15635CCF43}"/>
              </a:ext>
            </a:extLst>
          </p:cNvPr>
          <p:cNvSpPr txBox="1"/>
          <p:nvPr/>
        </p:nvSpPr>
        <p:spPr>
          <a:xfrm>
            <a:off x="7952713" y="381767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61" name="TextBox 60">
            <a:extLst>
              <a:ext uri="{FF2B5EF4-FFF2-40B4-BE49-F238E27FC236}">
                <a16:creationId xmlns:a16="http://schemas.microsoft.com/office/drawing/2014/main" id="{63039368-F989-42FB-B49F-104D27AA3B48}"/>
              </a:ext>
            </a:extLst>
          </p:cNvPr>
          <p:cNvSpPr txBox="1"/>
          <p:nvPr/>
        </p:nvSpPr>
        <p:spPr>
          <a:xfrm>
            <a:off x="7310644" y="5522680"/>
            <a:ext cx="1643098"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Wood laminate</a:t>
            </a:r>
            <a:endParaRPr lang="en-US" sz="3084"/>
          </a:p>
        </p:txBody>
      </p:sp>
      <p:sp>
        <p:nvSpPr>
          <p:cNvPr id="63" name="TextBox 62">
            <a:extLst>
              <a:ext uri="{FF2B5EF4-FFF2-40B4-BE49-F238E27FC236}">
                <a16:creationId xmlns:a16="http://schemas.microsoft.com/office/drawing/2014/main" id="{517E0F89-E86E-48FF-B807-CA64EDCDF0E5}"/>
              </a:ext>
            </a:extLst>
          </p:cNvPr>
          <p:cNvSpPr txBox="1"/>
          <p:nvPr/>
        </p:nvSpPr>
        <p:spPr>
          <a:xfrm>
            <a:off x="7598489" y="682346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48" name="TextBox 47">
            <a:extLst>
              <a:ext uri="{FF2B5EF4-FFF2-40B4-BE49-F238E27FC236}">
                <a16:creationId xmlns:a16="http://schemas.microsoft.com/office/drawing/2014/main" id="{D54E69D1-051E-42AB-9DAC-9D2C7931A69D}"/>
              </a:ext>
            </a:extLst>
          </p:cNvPr>
          <p:cNvSpPr txBox="1"/>
          <p:nvPr/>
        </p:nvSpPr>
        <p:spPr>
          <a:xfrm>
            <a:off x="4051735" y="429348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Laminate</a:t>
            </a:r>
            <a:endParaRPr lang="en-US" sz="3084"/>
          </a:p>
        </p:txBody>
      </p:sp>
      <p:sp>
        <p:nvSpPr>
          <p:cNvPr id="60" name="TextBox 59">
            <a:extLst>
              <a:ext uri="{FF2B5EF4-FFF2-40B4-BE49-F238E27FC236}">
                <a16:creationId xmlns:a16="http://schemas.microsoft.com/office/drawing/2014/main" id="{19201B52-9970-4311-9819-E721F7C90396}"/>
              </a:ext>
            </a:extLst>
          </p:cNvPr>
          <p:cNvSpPr txBox="1"/>
          <p:nvPr/>
        </p:nvSpPr>
        <p:spPr>
          <a:xfrm>
            <a:off x="4211609" y="5432440"/>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65" name="TextBox 64">
            <a:extLst>
              <a:ext uri="{FF2B5EF4-FFF2-40B4-BE49-F238E27FC236}">
                <a16:creationId xmlns:a16="http://schemas.microsoft.com/office/drawing/2014/main" id="{CD3B5F65-0044-4689-A196-A073C5F34A18}"/>
              </a:ext>
            </a:extLst>
          </p:cNvPr>
          <p:cNvSpPr txBox="1"/>
          <p:nvPr/>
        </p:nvSpPr>
        <p:spPr>
          <a:xfrm>
            <a:off x="4258528" y="9516631"/>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Metal</a:t>
            </a:r>
            <a:endParaRPr lang="en-US" sz="3084"/>
          </a:p>
        </p:txBody>
      </p:sp>
      <p:sp>
        <p:nvSpPr>
          <p:cNvPr id="67" name="TextBox 66">
            <a:extLst>
              <a:ext uri="{FF2B5EF4-FFF2-40B4-BE49-F238E27FC236}">
                <a16:creationId xmlns:a16="http://schemas.microsoft.com/office/drawing/2014/main" id="{247EC9FD-2DEF-4E6E-B328-50E446FB75E6}"/>
              </a:ext>
            </a:extLst>
          </p:cNvPr>
          <p:cNvSpPr txBox="1"/>
          <p:nvPr/>
        </p:nvSpPr>
        <p:spPr>
          <a:xfrm>
            <a:off x="4155273" y="8406252"/>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a:latin typeface="Avenir Next LT Pro"/>
                <a:cs typeface="Calibri"/>
              </a:rPr>
              <a:t>Upholstery</a:t>
            </a:r>
            <a:endParaRPr lang="en-US" sz="3084"/>
          </a:p>
        </p:txBody>
      </p:sp>
      <p:sp>
        <p:nvSpPr>
          <p:cNvPr id="64" name="TextBox 63">
            <a:extLst>
              <a:ext uri="{FF2B5EF4-FFF2-40B4-BE49-F238E27FC236}">
                <a16:creationId xmlns:a16="http://schemas.microsoft.com/office/drawing/2014/main" id="{3F0BF831-A35E-43BD-BB8C-B53C3AFAD291}"/>
              </a:ext>
            </a:extLst>
          </p:cNvPr>
          <p:cNvSpPr txBox="1"/>
          <p:nvPr/>
        </p:nvSpPr>
        <p:spPr>
          <a:xfrm>
            <a:off x="2896366" y="9646577"/>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Metal</a:t>
            </a:r>
            <a:endParaRPr lang="en-US" sz="3084" dirty="0"/>
          </a:p>
        </p:txBody>
      </p:sp>
      <p:sp>
        <p:nvSpPr>
          <p:cNvPr id="68" name="TextBox 67">
            <a:extLst>
              <a:ext uri="{FF2B5EF4-FFF2-40B4-BE49-F238E27FC236}">
                <a16:creationId xmlns:a16="http://schemas.microsoft.com/office/drawing/2014/main" id="{E09C28C1-C0CE-4D7A-B856-E899C8067828}"/>
              </a:ext>
            </a:extLst>
          </p:cNvPr>
          <p:cNvSpPr txBox="1"/>
          <p:nvPr/>
        </p:nvSpPr>
        <p:spPr>
          <a:xfrm>
            <a:off x="2462129" y="8456888"/>
            <a:ext cx="1382683" cy="353174"/>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1530" i="1" dirty="0">
                <a:latin typeface="Avenir Next LT Pro"/>
                <a:cs typeface="Calibri"/>
              </a:rPr>
              <a:t>Upholstery</a:t>
            </a:r>
            <a:endParaRPr lang="en-US" sz="3084" dirty="0"/>
          </a:p>
        </p:txBody>
      </p:sp>
      <p:pic>
        <p:nvPicPr>
          <p:cNvPr id="62" name="Picture 61">
            <a:extLst>
              <a:ext uri="{FF2B5EF4-FFF2-40B4-BE49-F238E27FC236}">
                <a16:creationId xmlns:a16="http://schemas.microsoft.com/office/drawing/2014/main" id="{C16548B2-A0C8-EB47-90EE-AA381C6B45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6" name="TextBox 65">
            <a:extLst>
              <a:ext uri="{FF2B5EF4-FFF2-40B4-BE49-F238E27FC236}">
                <a16:creationId xmlns:a16="http://schemas.microsoft.com/office/drawing/2014/main" id="{728E37A4-7EA7-294E-86F6-286DF2163BE4}"/>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69" name="TextBox 68">
            <a:extLst>
              <a:ext uri="{FF2B5EF4-FFF2-40B4-BE49-F238E27FC236}">
                <a16:creationId xmlns:a16="http://schemas.microsoft.com/office/drawing/2014/main" id="{5FCCF8D4-D068-6A41-8E97-9A3E705F1567}"/>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71" name="TextBox 70">
            <a:extLst>
              <a:ext uri="{FF2B5EF4-FFF2-40B4-BE49-F238E27FC236}">
                <a16:creationId xmlns:a16="http://schemas.microsoft.com/office/drawing/2014/main" id="{A093B1C4-3D29-3249-8BA2-FD41B68851CF}"/>
              </a:ext>
            </a:extLst>
          </p:cNvPr>
          <p:cNvSpPr txBox="1"/>
          <p:nvPr/>
        </p:nvSpPr>
        <p:spPr>
          <a:xfrm>
            <a:off x="13780229" y="8966365"/>
            <a:ext cx="1821964" cy="830997"/>
          </a:xfrm>
          <a:prstGeom prst="rect">
            <a:avLst/>
          </a:prstGeom>
          <a:noFill/>
        </p:spPr>
        <p:txBody>
          <a:bodyPr wrap="square" rtlCol="0">
            <a:spAutoFit/>
          </a:bodyPr>
          <a:lstStyle/>
          <a:p>
            <a:r>
              <a:rPr lang="en-US" sz="4800">
                <a:latin typeface="Avenir Book" panose="02000503020000020003" pitchFamily="2" charset="0"/>
              </a:rPr>
              <a:t>FR.12</a:t>
            </a:r>
          </a:p>
        </p:txBody>
      </p:sp>
      <p:sp>
        <p:nvSpPr>
          <p:cNvPr id="72" name="TextBox 71">
            <a:extLst>
              <a:ext uri="{FF2B5EF4-FFF2-40B4-BE49-F238E27FC236}">
                <a16:creationId xmlns:a16="http://schemas.microsoft.com/office/drawing/2014/main" id="{5F980D03-BA18-CE4D-9884-809664589DF3}"/>
              </a:ext>
            </a:extLst>
          </p:cNvPr>
          <p:cNvSpPr txBox="1"/>
          <p:nvPr/>
        </p:nvSpPr>
        <p:spPr>
          <a:xfrm>
            <a:off x="13879164" y="6538048"/>
            <a:ext cx="1952786" cy="430887"/>
          </a:xfrm>
          <a:prstGeom prst="rect">
            <a:avLst/>
          </a:prstGeom>
          <a:noFill/>
        </p:spPr>
        <p:txBody>
          <a:bodyPr wrap="square" rtlCol="0">
            <a:spAutoFit/>
          </a:bodyPr>
          <a:lstStyle/>
          <a:p>
            <a:r>
              <a:rPr lang="en-US" sz="1100">
                <a:latin typeface="Avenir Book" panose="02000503020000020003" pitchFamily="2" charset="0"/>
              </a:rPr>
              <a:t>Upper Staff Office </a:t>
            </a:r>
          </a:p>
          <a:p>
            <a:r>
              <a:rPr lang="en-US" sz="1100">
                <a:latin typeface="Avenir Book" panose="02000503020000020003" pitchFamily="2" charset="0"/>
              </a:rPr>
              <a:t>Furniture</a:t>
            </a:r>
          </a:p>
        </p:txBody>
      </p:sp>
      <p:sp>
        <p:nvSpPr>
          <p:cNvPr id="73" name="TextBox 72">
            <a:extLst>
              <a:ext uri="{FF2B5EF4-FFF2-40B4-BE49-F238E27FC236}">
                <a16:creationId xmlns:a16="http://schemas.microsoft.com/office/drawing/2014/main" id="{230D0A81-831F-D543-B8E5-B2E5FA40A9BD}"/>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Furniture</a:t>
            </a:r>
          </a:p>
        </p:txBody>
      </p:sp>
    </p:spTree>
    <p:extLst>
      <p:ext uri="{BB962C8B-B14F-4D97-AF65-F5344CB8AC3E}">
        <p14:creationId xmlns:p14="http://schemas.microsoft.com/office/powerpoint/2010/main" val="1527079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F847C8-7801-44D8-8CCA-CDBA7AD91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208" y="471875"/>
            <a:ext cx="14722205" cy="9114649"/>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935318" y="4892604"/>
            <a:ext cx="4197095" cy="469392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600F8C-C8F3-420C-9D3B-E1FBE7BAE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261" y="914136"/>
            <a:ext cx="13903943" cy="822489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3D884-CC0C-C84B-8F99-DF0C4369621E}"/>
              </a:ext>
            </a:extLst>
          </p:cNvPr>
          <p:cNvSpPr>
            <a:spLocks noGrp="1"/>
          </p:cNvSpPr>
          <p:nvPr>
            <p:ph type="title"/>
          </p:nvPr>
        </p:nvSpPr>
        <p:spPr>
          <a:xfrm>
            <a:off x="1287780" y="2029172"/>
            <a:ext cx="7742225" cy="6123577"/>
          </a:xfrm>
        </p:spPr>
        <p:txBody>
          <a:bodyPr vert="horz" lIns="91440" tIns="45720" rIns="91440" bIns="45720" rtlCol="0" anchor="ctr">
            <a:normAutofit/>
          </a:bodyPr>
          <a:lstStyle/>
          <a:p>
            <a:pPr algn="r" defTabSz="914400"/>
            <a:r>
              <a:rPr lang="en-US" sz="13200" kern="1200">
                <a:solidFill>
                  <a:schemeClr val="tx1"/>
                </a:solidFill>
                <a:latin typeface="Avenir Light" panose="020B0402020203020204" pitchFamily="34" charset="77"/>
              </a:rPr>
              <a:t>End.</a:t>
            </a:r>
          </a:p>
        </p:txBody>
      </p:sp>
      <p:cxnSp>
        <p:nvCxnSpPr>
          <p:cNvPr id="15" name="Straight Connector 14">
            <a:extLst>
              <a:ext uri="{FF2B5EF4-FFF2-40B4-BE49-F238E27FC236}">
                <a16:creationId xmlns:a16="http://schemas.microsoft.com/office/drawing/2014/main" id="{7AA55BF2-380C-4942-8AB1-55A6A52A3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06686" y="2717532"/>
            <a:ext cx="0" cy="4746859"/>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725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AE546-7BA2-5B46-8DC8-14D3E77CE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99" y="-1028357"/>
            <a:ext cx="16613822" cy="10750120"/>
          </a:xfrm>
          <a:prstGeom prst="rect">
            <a:avLst/>
          </a:prstGeom>
        </p:spPr>
      </p:pic>
      <p:sp>
        <p:nvSpPr>
          <p:cNvPr id="5" name="TextBox 4">
            <a:extLst>
              <a:ext uri="{FF2B5EF4-FFF2-40B4-BE49-F238E27FC236}">
                <a16:creationId xmlns:a16="http://schemas.microsoft.com/office/drawing/2014/main" id="{F90C31D4-A537-4EA0-A911-63343D6575E2}"/>
              </a:ext>
            </a:extLst>
          </p:cNvPr>
          <p:cNvSpPr txBox="1"/>
          <p:nvPr/>
        </p:nvSpPr>
        <p:spPr>
          <a:xfrm>
            <a:off x="1073670" y="624805"/>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Furniture Plan</a:t>
            </a:r>
            <a:endParaRPr lang="en-US" sz="3084" dirty="0"/>
          </a:p>
        </p:txBody>
      </p:sp>
      <p:pic>
        <p:nvPicPr>
          <p:cNvPr id="4" name="Picture 3">
            <a:extLst>
              <a:ext uri="{FF2B5EF4-FFF2-40B4-BE49-F238E27FC236}">
                <a16:creationId xmlns:a16="http://schemas.microsoft.com/office/drawing/2014/main" id="{9AB3014B-48E2-544B-A937-15B9F823C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49220A3A-71AA-5B4F-A7BB-F7BA7F22E3AC}"/>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0E11E9ED-6A71-BC4F-AD6D-A41790F3EFD2}"/>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0ADA7E9F-AE51-DE40-B259-206A8BCA0D5C}"/>
              </a:ext>
            </a:extLst>
          </p:cNvPr>
          <p:cNvSpPr txBox="1"/>
          <p:nvPr/>
        </p:nvSpPr>
        <p:spPr>
          <a:xfrm>
            <a:off x="14056659" y="8751283"/>
            <a:ext cx="1147482" cy="830997"/>
          </a:xfrm>
          <a:prstGeom prst="rect">
            <a:avLst/>
          </a:prstGeom>
          <a:noFill/>
        </p:spPr>
        <p:txBody>
          <a:bodyPr wrap="square" rtlCol="0">
            <a:spAutoFit/>
          </a:bodyPr>
          <a:lstStyle/>
          <a:p>
            <a:r>
              <a:rPr lang="en-US" sz="4800">
                <a:latin typeface="Avenir Book" panose="02000503020000020003" pitchFamily="2" charset="0"/>
              </a:rPr>
              <a:t>A.1</a:t>
            </a:r>
          </a:p>
        </p:txBody>
      </p:sp>
      <p:sp>
        <p:nvSpPr>
          <p:cNvPr id="9" name="TextBox 8">
            <a:extLst>
              <a:ext uri="{FF2B5EF4-FFF2-40B4-BE49-F238E27FC236}">
                <a16:creationId xmlns:a16="http://schemas.microsoft.com/office/drawing/2014/main" id="{5C712068-0883-4641-B1EA-645C69024F4A}"/>
              </a:ext>
            </a:extLst>
          </p:cNvPr>
          <p:cNvSpPr txBox="1"/>
          <p:nvPr/>
        </p:nvSpPr>
        <p:spPr>
          <a:xfrm>
            <a:off x="13917478" y="6540285"/>
            <a:ext cx="1952786" cy="261610"/>
          </a:xfrm>
          <a:prstGeom prst="rect">
            <a:avLst/>
          </a:prstGeom>
          <a:noFill/>
        </p:spPr>
        <p:txBody>
          <a:bodyPr wrap="square" rtlCol="0">
            <a:spAutoFit/>
          </a:bodyPr>
          <a:lstStyle/>
          <a:p>
            <a:r>
              <a:rPr lang="en-US" sz="1100">
                <a:latin typeface="Avenir Book" panose="02000503020000020003" pitchFamily="2" charset="0"/>
              </a:rPr>
              <a:t>Lower Level </a:t>
            </a:r>
          </a:p>
        </p:txBody>
      </p:sp>
      <p:sp>
        <p:nvSpPr>
          <p:cNvPr id="10" name="TextBox 9">
            <a:extLst>
              <a:ext uri="{FF2B5EF4-FFF2-40B4-BE49-F238E27FC236}">
                <a16:creationId xmlns:a16="http://schemas.microsoft.com/office/drawing/2014/main" id="{3263404A-1C46-AA46-95DA-04D2835AA2A2}"/>
              </a:ext>
            </a:extLst>
          </p:cNvPr>
          <p:cNvSpPr txBox="1"/>
          <p:nvPr/>
        </p:nvSpPr>
        <p:spPr>
          <a:xfrm>
            <a:off x="13906592" y="6724557"/>
            <a:ext cx="1952786" cy="261610"/>
          </a:xfrm>
          <a:prstGeom prst="rect">
            <a:avLst/>
          </a:prstGeom>
          <a:noFill/>
        </p:spPr>
        <p:txBody>
          <a:bodyPr wrap="square" rtlCol="0">
            <a:spAutoFit/>
          </a:bodyPr>
          <a:lstStyle/>
          <a:p>
            <a:r>
              <a:rPr lang="en-US" sz="1100">
                <a:latin typeface="Avenir Book" panose="02000503020000020003" pitchFamily="2" charset="0"/>
              </a:rPr>
              <a:t>Furniture plan</a:t>
            </a:r>
          </a:p>
        </p:txBody>
      </p:sp>
      <p:sp>
        <p:nvSpPr>
          <p:cNvPr id="11" name="TextBox 10">
            <a:extLst>
              <a:ext uri="{FF2B5EF4-FFF2-40B4-BE49-F238E27FC236}">
                <a16:creationId xmlns:a16="http://schemas.microsoft.com/office/drawing/2014/main" id="{3AA3B810-A84E-E744-8D7B-4F40F3526B10}"/>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Floor Plan</a:t>
            </a:r>
          </a:p>
        </p:txBody>
      </p:sp>
      <p:sp>
        <p:nvSpPr>
          <p:cNvPr id="12" name="Oval 11">
            <a:extLst>
              <a:ext uri="{FF2B5EF4-FFF2-40B4-BE49-F238E27FC236}">
                <a16:creationId xmlns:a16="http://schemas.microsoft.com/office/drawing/2014/main" id="{9097A753-38F0-6A4E-B1E1-CCD4E5502A71}"/>
              </a:ext>
            </a:extLst>
          </p:cNvPr>
          <p:cNvSpPr/>
          <p:nvPr/>
        </p:nvSpPr>
        <p:spPr>
          <a:xfrm>
            <a:off x="1580135" y="8965710"/>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2A1D28-3BF8-9A45-BBD8-7095720D85A9}"/>
              </a:ext>
            </a:extLst>
          </p:cNvPr>
          <p:cNvCxnSpPr>
            <a:cxnSpLocks/>
            <a:stCxn id="12" idx="6"/>
          </p:cNvCxnSpPr>
          <p:nvPr/>
        </p:nvCxnSpPr>
        <p:spPr>
          <a:xfrm>
            <a:off x="2417736" y="9384511"/>
            <a:ext cx="9896443"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CF5AD18-68D8-2F4E-8B19-214A38A8327C}"/>
              </a:ext>
            </a:extLst>
          </p:cNvPr>
          <p:cNvSpPr txBox="1"/>
          <p:nvPr/>
        </p:nvSpPr>
        <p:spPr>
          <a:xfrm>
            <a:off x="1673471" y="9092122"/>
            <a:ext cx="837601" cy="584775"/>
          </a:xfrm>
          <a:prstGeom prst="rect">
            <a:avLst/>
          </a:prstGeom>
          <a:noFill/>
        </p:spPr>
        <p:txBody>
          <a:bodyPr wrap="square" rtlCol="0">
            <a:spAutoFit/>
          </a:bodyPr>
          <a:lstStyle/>
          <a:p>
            <a:r>
              <a:rPr lang="en-US" sz="3200" dirty="0">
                <a:latin typeface="Avenir Book" panose="02000503020000020003" pitchFamily="2" charset="0"/>
              </a:rPr>
              <a:t>A1</a:t>
            </a:r>
          </a:p>
        </p:txBody>
      </p:sp>
      <p:sp>
        <p:nvSpPr>
          <p:cNvPr id="15" name="TextBox 14">
            <a:extLst>
              <a:ext uri="{FF2B5EF4-FFF2-40B4-BE49-F238E27FC236}">
                <a16:creationId xmlns:a16="http://schemas.microsoft.com/office/drawing/2014/main" id="{7FD67A31-801C-1644-912F-FC49F1D470D0}"/>
              </a:ext>
            </a:extLst>
          </p:cNvPr>
          <p:cNvSpPr txBox="1"/>
          <p:nvPr/>
        </p:nvSpPr>
        <p:spPr>
          <a:xfrm>
            <a:off x="2448691" y="9095041"/>
            <a:ext cx="6075378" cy="338554"/>
          </a:xfrm>
          <a:prstGeom prst="rect">
            <a:avLst/>
          </a:prstGeom>
          <a:noFill/>
        </p:spPr>
        <p:txBody>
          <a:bodyPr wrap="square" rtlCol="0">
            <a:spAutoFit/>
          </a:bodyPr>
          <a:lstStyle/>
          <a:p>
            <a:r>
              <a:rPr lang="en-US" sz="1600" dirty="0">
                <a:latin typeface="Avenir Book" panose="02000503020000020003" pitchFamily="2" charset="0"/>
              </a:rPr>
              <a:t>LOWER-LEVEL FURNITURE PLAN</a:t>
            </a:r>
          </a:p>
        </p:txBody>
      </p:sp>
      <p:sp>
        <p:nvSpPr>
          <p:cNvPr id="16" name="TextBox 15">
            <a:extLst>
              <a:ext uri="{FF2B5EF4-FFF2-40B4-BE49-F238E27FC236}">
                <a16:creationId xmlns:a16="http://schemas.microsoft.com/office/drawing/2014/main" id="{F220AD3E-C292-6D46-AC1A-8A039C35F91F}"/>
              </a:ext>
            </a:extLst>
          </p:cNvPr>
          <p:cNvSpPr txBox="1"/>
          <p:nvPr/>
        </p:nvSpPr>
        <p:spPr>
          <a:xfrm>
            <a:off x="11818841" y="9384509"/>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27181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 engineering drawing&#10;&#10;Description automatically generated">
            <a:extLst>
              <a:ext uri="{FF2B5EF4-FFF2-40B4-BE49-F238E27FC236}">
                <a16:creationId xmlns:a16="http://schemas.microsoft.com/office/drawing/2014/main" id="{88A5844E-2821-4945-9802-B5E3B16F4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11" y="361971"/>
            <a:ext cx="11218627" cy="8987834"/>
          </a:xfrm>
          <a:prstGeom prst="rect">
            <a:avLst/>
          </a:prstGeom>
        </p:spPr>
      </p:pic>
      <p:sp>
        <p:nvSpPr>
          <p:cNvPr id="5" name="TextBox 4">
            <a:extLst>
              <a:ext uri="{FF2B5EF4-FFF2-40B4-BE49-F238E27FC236}">
                <a16:creationId xmlns:a16="http://schemas.microsoft.com/office/drawing/2014/main" id="{F90C31D4-A537-4EA0-A911-63343D6575E2}"/>
              </a:ext>
            </a:extLst>
          </p:cNvPr>
          <p:cNvSpPr txBox="1"/>
          <p:nvPr/>
        </p:nvSpPr>
        <p:spPr>
          <a:xfrm>
            <a:off x="509132" y="606143"/>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Floor Pattern Plan</a:t>
            </a:r>
            <a:endParaRPr lang="en-US" sz="3084" dirty="0"/>
          </a:p>
        </p:txBody>
      </p:sp>
      <p:pic>
        <p:nvPicPr>
          <p:cNvPr id="4" name="Picture 3">
            <a:extLst>
              <a:ext uri="{FF2B5EF4-FFF2-40B4-BE49-F238E27FC236}">
                <a16:creationId xmlns:a16="http://schemas.microsoft.com/office/drawing/2014/main" id="{9AB3014B-48E2-544B-A937-15B9F823C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49220A3A-71AA-5B4F-A7BB-F7BA7F22E3AC}"/>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0E11E9ED-6A71-BC4F-AD6D-A41790F3EFD2}"/>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0ADA7E9F-AE51-DE40-B259-206A8BCA0D5C}"/>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A.2</a:t>
            </a:r>
          </a:p>
        </p:txBody>
      </p:sp>
      <p:sp>
        <p:nvSpPr>
          <p:cNvPr id="9" name="TextBox 8">
            <a:extLst>
              <a:ext uri="{FF2B5EF4-FFF2-40B4-BE49-F238E27FC236}">
                <a16:creationId xmlns:a16="http://schemas.microsoft.com/office/drawing/2014/main" id="{5C712068-0883-4641-B1EA-645C69024F4A}"/>
              </a:ext>
            </a:extLst>
          </p:cNvPr>
          <p:cNvSpPr txBox="1"/>
          <p:nvPr/>
        </p:nvSpPr>
        <p:spPr>
          <a:xfrm>
            <a:off x="13917478" y="6540285"/>
            <a:ext cx="1952786" cy="261610"/>
          </a:xfrm>
          <a:prstGeom prst="rect">
            <a:avLst/>
          </a:prstGeom>
          <a:noFill/>
        </p:spPr>
        <p:txBody>
          <a:bodyPr wrap="square" rtlCol="0">
            <a:spAutoFit/>
          </a:bodyPr>
          <a:lstStyle/>
          <a:p>
            <a:r>
              <a:rPr lang="en-US" sz="1100">
                <a:latin typeface="Avenir Book" panose="02000503020000020003" pitchFamily="2" charset="0"/>
              </a:rPr>
              <a:t>Lower Level </a:t>
            </a:r>
          </a:p>
        </p:txBody>
      </p:sp>
      <p:sp>
        <p:nvSpPr>
          <p:cNvPr id="10" name="TextBox 9">
            <a:extLst>
              <a:ext uri="{FF2B5EF4-FFF2-40B4-BE49-F238E27FC236}">
                <a16:creationId xmlns:a16="http://schemas.microsoft.com/office/drawing/2014/main" id="{3263404A-1C46-AA46-95DA-04D2835AA2A2}"/>
              </a:ext>
            </a:extLst>
          </p:cNvPr>
          <p:cNvSpPr txBox="1"/>
          <p:nvPr/>
        </p:nvSpPr>
        <p:spPr>
          <a:xfrm>
            <a:off x="13906592" y="6724557"/>
            <a:ext cx="1952786" cy="261610"/>
          </a:xfrm>
          <a:prstGeom prst="rect">
            <a:avLst/>
          </a:prstGeom>
          <a:noFill/>
        </p:spPr>
        <p:txBody>
          <a:bodyPr wrap="square" rtlCol="0">
            <a:spAutoFit/>
          </a:bodyPr>
          <a:lstStyle/>
          <a:p>
            <a:r>
              <a:rPr lang="en-US" sz="1100" dirty="0">
                <a:latin typeface="Avenir Book" panose="02000503020000020003" pitchFamily="2" charset="0"/>
              </a:rPr>
              <a:t>Floor Pattern Plan</a:t>
            </a:r>
          </a:p>
        </p:txBody>
      </p:sp>
      <p:sp>
        <p:nvSpPr>
          <p:cNvPr id="11" name="TextBox 10">
            <a:extLst>
              <a:ext uri="{FF2B5EF4-FFF2-40B4-BE49-F238E27FC236}">
                <a16:creationId xmlns:a16="http://schemas.microsoft.com/office/drawing/2014/main" id="{3AA3B810-A84E-E744-8D7B-4F40F3526B10}"/>
              </a:ext>
            </a:extLst>
          </p:cNvPr>
          <p:cNvSpPr txBox="1"/>
          <p:nvPr/>
        </p:nvSpPr>
        <p:spPr>
          <a:xfrm>
            <a:off x="14227748" y="8400951"/>
            <a:ext cx="976393" cy="261610"/>
          </a:xfrm>
          <a:prstGeom prst="rect">
            <a:avLst/>
          </a:prstGeom>
          <a:noFill/>
        </p:spPr>
        <p:txBody>
          <a:bodyPr wrap="square" rtlCol="0">
            <a:spAutoFit/>
          </a:bodyPr>
          <a:lstStyle/>
          <a:p>
            <a:r>
              <a:rPr lang="en-US" sz="1100" dirty="0">
                <a:latin typeface="Avenir Book" panose="02000503020000020003" pitchFamily="2" charset="0"/>
              </a:rPr>
              <a:t>Floor Plan</a:t>
            </a:r>
          </a:p>
        </p:txBody>
      </p:sp>
      <p:sp>
        <p:nvSpPr>
          <p:cNvPr id="13" name="Oval 12">
            <a:extLst>
              <a:ext uri="{FF2B5EF4-FFF2-40B4-BE49-F238E27FC236}">
                <a16:creationId xmlns:a16="http://schemas.microsoft.com/office/drawing/2014/main" id="{05796035-6A11-3C48-ACE0-14464F9678F2}"/>
              </a:ext>
            </a:extLst>
          </p:cNvPr>
          <p:cNvSpPr/>
          <p:nvPr/>
        </p:nvSpPr>
        <p:spPr>
          <a:xfrm>
            <a:off x="1580135" y="8965710"/>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7E2E27C-B990-5442-BD12-6503F4E320FC}"/>
              </a:ext>
            </a:extLst>
          </p:cNvPr>
          <p:cNvCxnSpPr>
            <a:cxnSpLocks/>
            <a:stCxn id="13" idx="6"/>
          </p:cNvCxnSpPr>
          <p:nvPr/>
        </p:nvCxnSpPr>
        <p:spPr>
          <a:xfrm>
            <a:off x="2417736" y="9384511"/>
            <a:ext cx="9896443"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38FEDBA1-7C9D-CB45-A753-168EAF462C86}"/>
              </a:ext>
            </a:extLst>
          </p:cNvPr>
          <p:cNvSpPr txBox="1"/>
          <p:nvPr/>
        </p:nvSpPr>
        <p:spPr>
          <a:xfrm>
            <a:off x="1673471" y="9092122"/>
            <a:ext cx="837601" cy="584775"/>
          </a:xfrm>
          <a:prstGeom prst="rect">
            <a:avLst/>
          </a:prstGeom>
          <a:noFill/>
        </p:spPr>
        <p:txBody>
          <a:bodyPr wrap="square" rtlCol="0">
            <a:spAutoFit/>
          </a:bodyPr>
          <a:lstStyle/>
          <a:p>
            <a:r>
              <a:rPr lang="en-US" sz="3200" dirty="0">
                <a:latin typeface="Avenir Book" panose="02000503020000020003" pitchFamily="2" charset="0"/>
              </a:rPr>
              <a:t>A2</a:t>
            </a:r>
          </a:p>
        </p:txBody>
      </p:sp>
      <p:sp>
        <p:nvSpPr>
          <p:cNvPr id="16" name="TextBox 15">
            <a:extLst>
              <a:ext uri="{FF2B5EF4-FFF2-40B4-BE49-F238E27FC236}">
                <a16:creationId xmlns:a16="http://schemas.microsoft.com/office/drawing/2014/main" id="{6C912A7A-5DD8-2449-9C73-6FA0DBF546F6}"/>
              </a:ext>
            </a:extLst>
          </p:cNvPr>
          <p:cNvSpPr txBox="1"/>
          <p:nvPr/>
        </p:nvSpPr>
        <p:spPr>
          <a:xfrm>
            <a:off x="2448691" y="9095041"/>
            <a:ext cx="6075378" cy="338554"/>
          </a:xfrm>
          <a:prstGeom prst="rect">
            <a:avLst/>
          </a:prstGeom>
          <a:noFill/>
        </p:spPr>
        <p:txBody>
          <a:bodyPr wrap="square" rtlCol="0">
            <a:spAutoFit/>
          </a:bodyPr>
          <a:lstStyle/>
          <a:p>
            <a:r>
              <a:rPr lang="en-US" sz="1600" dirty="0">
                <a:latin typeface="Avenir Book" panose="02000503020000020003" pitchFamily="2" charset="0"/>
              </a:rPr>
              <a:t>LOWER-LEVEL FLOOR PATTERN PLAN</a:t>
            </a:r>
          </a:p>
        </p:txBody>
      </p:sp>
      <p:sp>
        <p:nvSpPr>
          <p:cNvPr id="17" name="TextBox 16">
            <a:extLst>
              <a:ext uri="{FF2B5EF4-FFF2-40B4-BE49-F238E27FC236}">
                <a16:creationId xmlns:a16="http://schemas.microsoft.com/office/drawing/2014/main" id="{7F29BBEF-84C2-264B-B574-37466C500091}"/>
              </a:ext>
            </a:extLst>
          </p:cNvPr>
          <p:cNvSpPr txBox="1"/>
          <p:nvPr/>
        </p:nvSpPr>
        <p:spPr>
          <a:xfrm>
            <a:off x="11818841" y="9384509"/>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413543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2ABE4E9-0CF9-4AB7-A7A8-3830A28DE126}"/>
              </a:ext>
            </a:extLst>
          </p:cNvPr>
          <p:cNvPicPr>
            <a:picLocks noChangeAspect="1"/>
          </p:cNvPicPr>
          <p:nvPr/>
        </p:nvPicPr>
        <p:blipFill>
          <a:blip r:embed="rId2"/>
          <a:stretch>
            <a:fillRect/>
          </a:stretch>
        </p:blipFill>
        <p:spPr>
          <a:xfrm>
            <a:off x="1580135" y="985783"/>
            <a:ext cx="10734044" cy="8335082"/>
          </a:xfrm>
          <a:prstGeom prst="rect">
            <a:avLst/>
          </a:prstGeom>
        </p:spPr>
      </p:pic>
      <p:sp>
        <p:nvSpPr>
          <p:cNvPr id="5" name="TextBox 4">
            <a:extLst>
              <a:ext uri="{FF2B5EF4-FFF2-40B4-BE49-F238E27FC236}">
                <a16:creationId xmlns:a16="http://schemas.microsoft.com/office/drawing/2014/main" id="{82728BF4-6AB6-441A-B129-7F9C7DB4ABF7}"/>
              </a:ext>
            </a:extLst>
          </p:cNvPr>
          <p:cNvSpPr txBox="1"/>
          <p:nvPr/>
        </p:nvSpPr>
        <p:spPr>
          <a:xfrm>
            <a:off x="1073670" y="678402"/>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Exterior Rendering </a:t>
            </a:r>
            <a:endParaRPr lang="en-US" sz="3084" dirty="0"/>
          </a:p>
        </p:txBody>
      </p:sp>
      <p:pic>
        <p:nvPicPr>
          <p:cNvPr id="3" name="Picture 2">
            <a:extLst>
              <a:ext uri="{FF2B5EF4-FFF2-40B4-BE49-F238E27FC236}">
                <a16:creationId xmlns:a16="http://schemas.microsoft.com/office/drawing/2014/main" id="{492C357B-F131-2C4B-B4A0-6711AD75C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4" name="TextBox 3">
            <a:extLst>
              <a:ext uri="{FF2B5EF4-FFF2-40B4-BE49-F238E27FC236}">
                <a16:creationId xmlns:a16="http://schemas.microsoft.com/office/drawing/2014/main" id="{6C03D987-63EE-5949-924C-E5D218AF1343}"/>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6" name="TextBox 5">
            <a:extLst>
              <a:ext uri="{FF2B5EF4-FFF2-40B4-BE49-F238E27FC236}">
                <a16:creationId xmlns:a16="http://schemas.microsoft.com/office/drawing/2014/main" id="{4044FCF9-EE64-5C41-8BDD-6F5FDBEABE3E}"/>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7" name="TextBox 6">
            <a:extLst>
              <a:ext uri="{FF2B5EF4-FFF2-40B4-BE49-F238E27FC236}">
                <a16:creationId xmlns:a16="http://schemas.microsoft.com/office/drawing/2014/main" id="{62B5F41C-C1B7-524C-BC8E-DF23486DFF2F}"/>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P.1</a:t>
            </a:r>
          </a:p>
        </p:txBody>
      </p:sp>
      <p:sp>
        <p:nvSpPr>
          <p:cNvPr id="8" name="TextBox 7">
            <a:extLst>
              <a:ext uri="{FF2B5EF4-FFF2-40B4-BE49-F238E27FC236}">
                <a16:creationId xmlns:a16="http://schemas.microsoft.com/office/drawing/2014/main" id="{C89BEBC2-68F1-6048-B547-24A83E4F5047}"/>
              </a:ext>
            </a:extLst>
          </p:cNvPr>
          <p:cNvSpPr txBox="1"/>
          <p:nvPr/>
        </p:nvSpPr>
        <p:spPr>
          <a:xfrm>
            <a:off x="13917478" y="6540285"/>
            <a:ext cx="1952786" cy="430887"/>
          </a:xfrm>
          <a:prstGeom prst="rect">
            <a:avLst/>
          </a:prstGeom>
          <a:noFill/>
        </p:spPr>
        <p:txBody>
          <a:bodyPr wrap="square" rtlCol="0">
            <a:spAutoFit/>
          </a:bodyPr>
          <a:lstStyle/>
          <a:p>
            <a:r>
              <a:rPr lang="en-US" sz="1100">
                <a:latin typeface="Avenir Book" panose="02000503020000020003" pitchFamily="2" charset="0"/>
              </a:rPr>
              <a:t>Second Entrance </a:t>
            </a:r>
          </a:p>
          <a:p>
            <a:r>
              <a:rPr lang="en-US" sz="1100">
                <a:latin typeface="Avenir Book" panose="02000503020000020003" pitchFamily="2" charset="0"/>
              </a:rPr>
              <a:t>View</a:t>
            </a:r>
          </a:p>
        </p:txBody>
      </p:sp>
      <p:sp>
        <p:nvSpPr>
          <p:cNvPr id="9" name="TextBox 8">
            <a:extLst>
              <a:ext uri="{FF2B5EF4-FFF2-40B4-BE49-F238E27FC236}">
                <a16:creationId xmlns:a16="http://schemas.microsoft.com/office/drawing/2014/main" id="{9CF80454-F29D-D743-91E2-044C6A767A33}"/>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10" name="Oval 9">
            <a:extLst>
              <a:ext uri="{FF2B5EF4-FFF2-40B4-BE49-F238E27FC236}">
                <a16:creationId xmlns:a16="http://schemas.microsoft.com/office/drawing/2014/main" id="{C92596F9-14EB-B740-9314-D48162566778}"/>
              </a:ext>
            </a:extLst>
          </p:cNvPr>
          <p:cNvSpPr/>
          <p:nvPr/>
        </p:nvSpPr>
        <p:spPr>
          <a:xfrm>
            <a:off x="1580135" y="8237289"/>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F5A1C73-7E54-B047-8A43-95C3C685CB71}"/>
              </a:ext>
            </a:extLst>
          </p:cNvPr>
          <p:cNvCxnSpPr>
            <a:cxnSpLocks/>
            <a:stCxn id="10" idx="6"/>
          </p:cNvCxnSpPr>
          <p:nvPr/>
        </p:nvCxnSpPr>
        <p:spPr>
          <a:xfrm>
            <a:off x="2417736" y="8656090"/>
            <a:ext cx="9896443"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DAF8339-8D4F-BC45-A218-FFA81D978233}"/>
              </a:ext>
            </a:extLst>
          </p:cNvPr>
          <p:cNvSpPr txBox="1"/>
          <p:nvPr/>
        </p:nvSpPr>
        <p:spPr>
          <a:xfrm>
            <a:off x="1673471" y="8363701"/>
            <a:ext cx="837601" cy="584775"/>
          </a:xfrm>
          <a:prstGeom prst="rect">
            <a:avLst/>
          </a:prstGeom>
          <a:noFill/>
        </p:spPr>
        <p:txBody>
          <a:bodyPr wrap="square" rtlCol="0">
            <a:spAutoFit/>
          </a:bodyPr>
          <a:lstStyle/>
          <a:p>
            <a:r>
              <a:rPr lang="en-US" sz="3200" dirty="0">
                <a:latin typeface="Avenir Book" panose="02000503020000020003" pitchFamily="2" charset="0"/>
              </a:rPr>
              <a:t>P1</a:t>
            </a:r>
          </a:p>
        </p:txBody>
      </p:sp>
      <p:sp>
        <p:nvSpPr>
          <p:cNvPr id="16" name="TextBox 15">
            <a:extLst>
              <a:ext uri="{FF2B5EF4-FFF2-40B4-BE49-F238E27FC236}">
                <a16:creationId xmlns:a16="http://schemas.microsoft.com/office/drawing/2014/main" id="{CF555F12-0E79-E440-86A3-EEC5F5FFA15C}"/>
              </a:ext>
            </a:extLst>
          </p:cNvPr>
          <p:cNvSpPr txBox="1"/>
          <p:nvPr/>
        </p:nvSpPr>
        <p:spPr>
          <a:xfrm>
            <a:off x="2448691" y="8366620"/>
            <a:ext cx="7182006" cy="338554"/>
          </a:xfrm>
          <a:prstGeom prst="rect">
            <a:avLst/>
          </a:prstGeom>
          <a:noFill/>
        </p:spPr>
        <p:txBody>
          <a:bodyPr wrap="square" rtlCol="0">
            <a:spAutoFit/>
          </a:bodyPr>
          <a:lstStyle/>
          <a:p>
            <a:r>
              <a:rPr lang="en-US" sz="1600" dirty="0">
                <a:latin typeface="Avenir Book" panose="02000503020000020003" pitchFamily="2" charset="0"/>
              </a:rPr>
              <a:t>EXTERIOR SECOND ENTRANCE FROM PARKING LOT PERSPECTIVE</a:t>
            </a:r>
          </a:p>
        </p:txBody>
      </p:sp>
      <p:sp>
        <p:nvSpPr>
          <p:cNvPr id="17" name="TextBox 16">
            <a:extLst>
              <a:ext uri="{FF2B5EF4-FFF2-40B4-BE49-F238E27FC236}">
                <a16:creationId xmlns:a16="http://schemas.microsoft.com/office/drawing/2014/main" id="{BAFEA308-8638-6A4D-8333-DE2F82CFD934}"/>
              </a:ext>
            </a:extLst>
          </p:cNvPr>
          <p:cNvSpPr txBox="1"/>
          <p:nvPr/>
        </p:nvSpPr>
        <p:spPr>
          <a:xfrm>
            <a:off x="11818841" y="8656088"/>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307912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8349112-6300-4062-84E1-AADC4A1844D0}"/>
              </a:ext>
            </a:extLst>
          </p:cNvPr>
          <p:cNvPicPr>
            <a:picLocks noChangeAspect="1"/>
          </p:cNvPicPr>
          <p:nvPr/>
        </p:nvPicPr>
        <p:blipFill>
          <a:blip r:embed="rId2"/>
          <a:stretch>
            <a:fillRect/>
          </a:stretch>
        </p:blipFill>
        <p:spPr>
          <a:xfrm>
            <a:off x="1317052" y="694254"/>
            <a:ext cx="11214892" cy="8700887"/>
          </a:xfrm>
          <a:prstGeom prst="rect">
            <a:avLst/>
          </a:prstGeom>
        </p:spPr>
      </p:pic>
      <p:sp>
        <p:nvSpPr>
          <p:cNvPr id="5" name="TextBox 4">
            <a:extLst>
              <a:ext uri="{FF2B5EF4-FFF2-40B4-BE49-F238E27FC236}">
                <a16:creationId xmlns:a16="http://schemas.microsoft.com/office/drawing/2014/main" id="{BC790061-2BEF-4C3A-BD09-2610B5447E40}"/>
              </a:ext>
            </a:extLst>
          </p:cNvPr>
          <p:cNvSpPr txBox="1"/>
          <p:nvPr/>
        </p:nvSpPr>
        <p:spPr>
          <a:xfrm>
            <a:off x="830288" y="520075"/>
            <a:ext cx="13397460"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dirty="0">
                <a:latin typeface="Avenir Next LT Pro Demi"/>
              </a:rPr>
              <a:t>Quiet Floor Rendering </a:t>
            </a:r>
            <a:endParaRPr lang="en-US" sz="3084" dirty="0"/>
          </a:p>
        </p:txBody>
      </p:sp>
      <p:pic>
        <p:nvPicPr>
          <p:cNvPr id="4" name="Picture 3">
            <a:extLst>
              <a:ext uri="{FF2B5EF4-FFF2-40B4-BE49-F238E27FC236}">
                <a16:creationId xmlns:a16="http://schemas.microsoft.com/office/drawing/2014/main" id="{37E24E5A-4083-7147-8402-7AB7D8482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6" name="TextBox 5">
            <a:extLst>
              <a:ext uri="{FF2B5EF4-FFF2-40B4-BE49-F238E27FC236}">
                <a16:creationId xmlns:a16="http://schemas.microsoft.com/office/drawing/2014/main" id="{79959F9B-95C2-D941-8811-94256193FC21}"/>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7" name="TextBox 6">
            <a:extLst>
              <a:ext uri="{FF2B5EF4-FFF2-40B4-BE49-F238E27FC236}">
                <a16:creationId xmlns:a16="http://schemas.microsoft.com/office/drawing/2014/main" id="{99A0BCC3-1E85-9647-80C6-0580F8596C32}"/>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8" name="TextBox 7">
            <a:extLst>
              <a:ext uri="{FF2B5EF4-FFF2-40B4-BE49-F238E27FC236}">
                <a16:creationId xmlns:a16="http://schemas.microsoft.com/office/drawing/2014/main" id="{E72B5036-6745-7242-AB03-CDC348450CEB}"/>
              </a:ext>
            </a:extLst>
          </p:cNvPr>
          <p:cNvSpPr txBox="1"/>
          <p:nvPr/>
        </p:nvSpPr>
        <p:spPr>
          <a:xfrm>
            <a:off x="14056659" y="8751283"/>
            <a:ext cx="1147482" cy="830997"/>
          </a:xfrm>
          <a:prstGeom prst="rect">
            <a:avLst/>
          </a:prstGeom>
          <a:noFill/>
        </p:spPr>
        <p:txBody>
          <a:bodyPr wrap="square" rtlCol="0">
            <a:spAutoFit/>
          </a:bodyPr>
          <a:lstStyle/>
          <a:p>
            <a:r>
              <a:rPr lang="en-US" sz="4800" dirty="0">
                <a:latin typeface="Avenir Book" panose="02000503020000020003" pitchFamily="2" charset="0"/>
              </a:rPr>
              <a:t>P.2</a:t>
            </a:r>
          </a:p>
        </p:txBody>
      </p:sp>
      <p:sp>
        <p:nvSpPr>
          <p:cNvPr id="9" name="TextBox 8">
            <a:extLst>
              <a:ext uri="{FF2B5EF4-FFF2-40B4-BE49-F238E27FC236}">
                <a16:creationId xmlns:a16="http://schemas.microsoft.com/office/drawing/2014/main" id="{FABA2BEC-6F79-EF4D-B43B-A8EFD11763C7}"/>
              </a:ext>
            </a:extLst>
          </p:cNvPr>
          <p:cNvSpPr txBox="1"/>
          <p:nvPr/>
        </p:nvSpPr>
        <p:spPr>
          <a:xfrm>
            <a:off x="13917478" y="6540285"/>
            <a:ext cx="1952786" cy="430887"/>
          </a:xfrm>
          <a:prstGeom prst="rect">
            <a:avLst/>
          </a:prstGeom>
          <a:noFill/>
        </p:spPr>
        <p:txBody>
          <a:bodyPr wrap="square" rtlCol="0">
            <a:spAutoFit/>
          </a:bodyPr>
          <a:lstStyle/>
          <a:p>
            <a:r>
              <a:rPr lang="en-US" sz="1100">
                <a:latin typeface="Avenir Book" panose="02000503020000020003" pitchFamily="2" charset="0"/>
              </a:rPr>
              <a:t>Quiet Floor with</a:t>
            </a:r>
          </a:p>
          <a:p>
            <a:r>
              <a:rPr lang="en-US" sz="1100">
                <a:latin typeface="Avenir Book" panose="02000503020000020003" pitchFamily="2" charset="0"/>
              </a:rPr>
              <a:t>Exterior Window View</a:t>
            </a:r>
          </a:p>
        </p:txBody>
      </p:sp>
      <p:sp>
        <p:nvSpPr>
          <p:cNvPr id="10" name="TextBox 9">
            <a:extLst>
              <a:ext uri="{FF2B5EF4-FFF2-40B4-BE49-F238E27FC236}">
                <a16:creationId xmlns:a16="http://schemas.microsoft.com/office/drawing/2014/main" id="{C86201A9-3E21-7A48-91F6-9ABDEE5FBC63}"/>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Rendering</a:t>
            </a:r>
          </a:p>
        </p:txBody>
      </p:sp>
      <p:sp>
        <p:nvSpPr>
          <p:cNvPr id="11" name="Oval 10">
            <a:extLst>
              <a:ext uri="{FF2B5EF4-FFF2-40B4-BE49-F238E27FC236}">
                <a16:creationId xmlns:a16="http://schemas.microsoft.com/office/drawing/2014/main" id="{787AB537-5834-1A45-BC9A-3F310EBC2E0C}"/>
              </a:ext>
            </a:extLst>
          </p:cNvPr>
          <p:cNvSpPr/>
          <p:nvPr/>
        </p:nvSpPr>
        <p:spPr>
          <a:xfrm>
            <a:off x="1378659" y="8237289"/>
            <a:ext cx="837601" cy="83760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D1153E-2003-A346-BFDC-FA419C799DAA}"/>
              </a:ext>
            </a:extLst>
          </p:cNvPr>
          <p:cNvCxnSpPr>
            <a:cxnSpLocks/>
            <a:stCxn id="11" idx="6"/>
          </p:cNvCxnSpPr>
          <p:nvPr/>
        </p:nvCxnSpPr>
        <p:spPr>
          <a:xfrm>
            <a:off x="2216260" y="8656090"/>
            <a:ext cx="10315684"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D13054E-B305-5440-B1F0-2C3408895E8E}"/>
              </a:ext>
            </a:extLst>
          </p:cNvPr>
          <p:cNvSpPr txBox="1"/>
          <p:nvPr/>
        </p:nvSpPr>
        <p:spPr>
          <a:xfrm>
            <a:off x="1471995" y="8363701"/>
            <a:ext cx="837601" cy="584775"/>
          </a:xfrm>
          <a:prstGeom prst="rect">
            <a:avLst/>
          </a:prstGeom>
          <a:noFill/>
        </p:spPr>
        <p:txBody>
          <a:bodyPr wrap="square" rtlCol="0">
            <a:spAutoFit/>
          </a:bodyPr>
          <a:lstStyle/>
          <a:p>
            <a:r>
              <a:rPr lang="en-US" sz="3200" dirty="0">
                <a:latin typeface="Avenir Book" panose="02000503020000020003" pitchFamily="2" charset="0"/>
              </a:rPr>
              <a:t>P2</a:t>
            </a:r>
          </a:p>
        </p:txBody>
      </p:sp>
      <p:sp>
        <p:nvSpPr>
          <p:cNvPr id="14" name="TextBox 13">
            <a:extLst>
              <a:ext uri="{FF2B5EF4-FFF2-40B4-BE49-F238E27FC236}">
                <a16:creationId xmlns:a16="http://schemas.microsoft.com/office/drawing/2014/main" id="{8FD27677-06AA-0944-BC4C-762A35789839}"/>
              </a:ext>
            </a:extLst>
          </p:cNvPr>
          <p:cNvSpPr txBox="1"/>
          <p:nvPr/>
        </p:nvSpPr>
        <p:spPr>
          <a:xfrm>
            <a:off x="2200723" y="8366620"/>
            <a:ext cx="6075378" cy="338554"/>
          </a:xfrm>
          <a:prstGeom prst="rect">
            <a:avLst/>
          </a:prstGeom>
          <a:noFill/>
        </p:spPr>
        <p:txBody>
          <a:bodyPr wrap="square" rtlCol="0">
            <a:spAutoFit/>
          </a:bodyPr>
          <a:lstStyle/>
          <a:p>
            <a:r>
              <a:rPr lang="en-US" sz="1600" dirty="0">
                <a:latin typeface="Avenir Book" panose="02000503020000020003" pitchFamily="2" charset="0"/>
              </a:rPr>
              <a:t>QUIET FLOOR PERSPECTIVE</a:t>
            </a:r>
          </a:p>
        </p:txBody>
      </p:sp>
      <p:sp>
        <p:nvSpPr>
          <p:cNvPr id="15" name="TextBox 14">
            <a:extLst>
              <a:ext uri="{FF2B5EF4-FFF2-40B4-BE49-F238E27FC236}">
                <a16:creationId xmlns:a16="http://schemas.microsoft.com/office/drawing/2014/main" id="{4B45A06E-23AC-7343-9CBC-A20B33541657}"/>
              </a:ext>
            </a:extLst>
          </p:cNvPr>
          <p:cNvSpPr txBox="1"/>
          <p:nvPr/>
        </p:nvSpPr>
        <p:spPr>
          <a:xfrm>
            <a:off x="12035816" y="8656088"/>
            <a:ext cx="588674" cy="338554"/>
          </a:xfrm>
          <a:prstGeom prst="rect">
            <a:avLst/>
          </a:prstGeom>
          <a:noFill/>
        </p:spPr>
        <p:txBody>
          <a:bodyPr wrap="square" rtlCol="0">
            <a:spAutoFit/>
          </a:bodyPr>
          <a:lstStyle/>
          <a:p>
            <a:r>
              <a:rPr lang="en-US" sz="1600" dirty="0">
                <a:latin typeface="Avenir Book" panose="02000503020000020003" pitchFamily="2" charset="0"/>
              </a:rPr>
              <a:t>NTS</a:t>
            </a:r>
          </a:p>
        </p:txBody>
      </p:sp>
    </p:spTree>
    <p:extLst>
      <p:ext uri="{BB962C8B-B14F-4D97-AF65-F5344CB8AC3E}">
        <p14:creationId xmlns:p14="http://schemas.microsoft.com/office/powerpoint/2010/main" val="95897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F195A9-D2CA-4DF4-8204-07267B466C4B}"/>
              </a:ext>
            </a:extLst>
          </p:cNvPr>
          <p:cNvSpPr txBox="1"/>
          <p:nvPr/>
        </p:nvSpPr>
        <p:spPr>
          <a:xfrm>
            <a:off x="358580" y="391109"/>
            <a:ext cx="7171765" cy="981038"/>
          </a:xfrm>
          <a:prstGeom prst="rect">
            <a:avLst/>
          </a:prstGeom>
          <a:noFill/>
        </p:spPr>
        <p:txBody>
          <a:bodyPr rot="0" spcFirstLastPara="0" vertOverflow="overflow" horzOverflow="overflow" vert="horz" wrap="square" lIns="116586" tIns="58293" rIns="116586" bIns="58293" numCol="1" spcCol="0" rtlCol="0" fromWordArt="0" anchor="t" anchorCtr="0" forceAA="0" compatLnSpc="1">
            <a:prstTxWarp prst="textNoShape">
              <a:avLst/>
            </a:prstTxWarp>
            <a:spAutoFit/>
          </a:bodyPr>
          <a:lstStyle/>
          <a:p>
            <a:r>
              <a:rPr lang="en-US" sz="5610">
                <a:latin typeface="Avenir Next LT Pro Demi"/>
              </a:rPr>
              <a:t>Quiet Floor Finishes </a:t>
            </a:r>
            <a:endParaRPr lang="en-US" sz="3084"/>
          </a:p>
        </p:txBody>
      </p:sp>
      <p:pic>
        <p:nvPicPr>
          <p:cNvPr id="7" name="Picture 7" descr="No image&#10;&#10;Description automatically generated">
            <a:extLst>
              <a:ext uri="{FF2B5EF4-FFF2-40B4-BE49-F238E27FC236}">
                <a16:creationId xmlns:a16="http://schemas.microsoft.com/office/drawing/2014/main" id="{32272F56-2E83-478F-9168-F2DCA6AD3820}"/>
              </a:ext>
            </a:extLst>
          </p:cNvPr>
          <p:cNvPicPr>
            <a:picLocks noChangeAspect="1"/>
          </p:cNvPicPr>
          <p:nvPr/>
        </p:nvPicPr>
        <p:blipFill>
          <a:blip r:embed="rId2"/>
          <a:stretch>
            <a:fillRect/>
          </a:stretch>
        </p:blipFill>
        <p:spPr>
          <a:xfrm>
            <a:off x="8792262" y="6259862"/>
            <a:ext cx="924569" cy="2396433"/>
          </a:xfrm>
          <a:prstGeom prst="rect">
            <a:avLst/>
          </a:prstGeom>
        </p:spPr>
      </p:pic>
      <p:pic>
        <p:nvPicPr>
          <p:cNvPr id="8" name="Picture 8" descr="A picture containing cloudy&#10;&#10;Description automatically generated">
            <a:extLst>
              <a:ext uri="{FF2B5EF4-FFF2-40B4-BE49-F238E27FC236}">
                <a16:creationId xmlns:a16="http://schemas.microsoft.com/office/drawing/2014/main" id="{9F498BD5-39BF-457B-A2F9-23764988F23E}"/>
              </a:ext>
            </a:extLst>
          </p:cNvPr>
          <p:cNvPicPr>
            <a:picLocks noChangeAspect="1"/>
          </p:cNvPicPr>
          <p:nvPr/>
        </p:nvPicPr>
        <p:blipFill>
          <a:blip r:embed="rId3"/>
          <a:stretch>
            <a:fillRect/>
          </a:stretch>
        </p:blipFill>
        <p:spPr>
          <a:xfrm>
            <a:off x="7728520" y="6257821"/>
            <a:ext cx="931660" cy="2407600"/>
          </a:xfrm>
          <a:prstGeom prst="rect">
            <a:avLst/>
          </a:prstGeom>
        </p:spPr>
      </p:pic>
      <p:pic>
        <p:nvPicPr>
          <p:cNvPr id="9" name="Picture 9" descr="No image&#10;&#10;Description automatically generated">
            <a:extLst>
              <a:ext uri="{FF2B5EF4-FFF2-40B4-BE49-F238E27FC236}">
                <a16:creationId xmlns:a16="http://schemas.microsoft.com/office/drawing/2014/main" id="{41674C6F-DD74-48AD-955B-6AEC2A4C8BC6}"/>
              </a:ext>
            </a:extLst>
          </p:cNvPr>
          <p:cNvPicPr>
            <a:picLocks noChangeAspect="1"/>
          </p:cNvPicPr>
          <p:nvPr/>
        </p:nvPicPr>
        <p:blipFill>
          <a:blip r:embed="rId4"/>
          <a:stretch>
            <a:fillRect/>
          </a:stretch>
        </p:blipFill>
        <p:spPr>
          <a:xfrm>
            <a:off x="6676924" y="6257821"/>
            <a:ext cx="928646" cy="2407600"/>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DF060624-8AA7-44BC-88F9-40786C37A8B5}"/>
              </a:ext>
            </a:extLst>
          </p:cNvPr>
          <p:cNvPicPr>
            <a:picLocks noChangeAspect="1"/>
          </p:cNvPicPr>
          <p:nvPr/>
        </p:nvPicPr>
        <p:blipFill>
          <a:blip r:embed="rId5"/>
          <a:stretch>
            <a:fillRect/>
          </a:stretch>
        </p:blipFill>
        <p:spPr>
          <a:xfrm>
            <a:off x="6676041" y="2577996"/>
            <a:ext cx="4079091" cy="2987676"/>
          </a:xfrm>
          <a:prstGeom prst="rect">
            <a:avLst/>
          </a:prstGeom>
        </p:spPr>
      </p:pic>
      <p:pic>
        <p:nvPicPr>
          <p:cNvPr id="11" name="Picture 11">
            <a:extLst>
              <a:ext uri="{FF2B5EF4-FFF2-40B4-BE49-F238E27FC236}">
                <a16:creationId xmlns:a16="http://schemas.microsoft.com/office/drawing/2014/main" id="{28180DAB-B237-4800-91A9-B5F9AA4A4E6C}"/>
              </a:ext>
            </a:extLst>
          </p:cNvPr>
          <p:cNvPicPr>
            <a:picLocks noChangeAspect="1"/>
          </p:cNvPicPr>
          <p:nvPr/>
        </p:nvPicPr>
        <p:blipFill>
          <a:blip r:embed="rId6"/>
          <a:stretch>
            <a:fillRect/>
          </a:stretch>
        </p:blipFill>
        <p:spPr>
          <a:xfrm>
            <a:off x="1186694" y="6255696"/>
            <a:ext cx="3555199" cy="1177915"/>
          </a:xfrm>
          <a:prstGeom prst="rect">
            <a:avLst/>
          </a:prstGeom>
        </p:spPr>
      </p:pic>
      <p:pic>
        <p:nvPicPr>
          <p:cNvPr id="12" name="Picture 12">
            <a:extLst>
              <a:ext uri="{FF2B5EF4-FFF2-40B4-BE49-F238E27FC236}">
                <a16:creationId xmlns:a16="http://schemas.microsoft.com/office/drawing/2014/main" id="{F07DCC62-C72B-482B-BF2E-A80E9FA42E62}"/>
              </a:ext>
            </a:extLst>
          </p:cNvPr>
          <p:cNvPicPr>
            <a:picLocks noChangeAspect="1"/>
          </p:cNvPicPr>
          <p:nvPr/>
        </p:nvPicPr>
        <p:blipFill>
          <a:blip r:embed="rId7"/>
          <a:stretch>
            <a:fillRect/>
          </a:stretch>
        </p:blipFill>
        <p:spPr>
          <a:xfrm>
            <a:off x="1186517" y="2575504"/>
            <a:ext cx="3555553" cy="2985566"/>
          </a:xfrm>
          <a:prstGeom prst="rect">
            <a:avLst/>
          </a:prstGeom>
        </p:spPr>
      </p:pic>
      <p:pic>
        <p:nvPicPr>
          <p:cNvPr id="3" name="Picture 2" descr="A picture containing white, dark&#10;&#10;Description automatically generated">
            <a:extLst>
              <a:ext uri="{FF2B5EF4-FFF2-40B4-BE49-F238E27FC236}">
                <a16:creationId xmlns:a16="http://schemas.microsoft.com/office/drawing/2014/main" id="{BFF60A40-6386-8240-B44C-4B82EB0BA4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734" y="6255693"/>
            <a:ext cx="924569" cy="2407600"/>
          </a:xfrm>
          <a:prstGeom prst="rect">
            <a:avLst/>
          </a:prstGeom>
        </p:spPr>
      </p:pic>
      <p:sp>
        <p:nvSpPr>
          <p:cNvPr id="14" name="TextBox 13">
            <a:extLst>
              <a:ext uri="{FF2B5EF4-FFF2-40B4-BE49-F238E27FC236}">
                <a16:creationId xmlns:a16="http://schemas.microsoft.com/office/drawing/2014/main" id="{1B95680F-3138-462A-9C48-1D035FDCC2F0}"/>
              </a:ext>
            </a:extLst>
          </p:cNvPr>
          <p:cNvSpPr txBox="1"/>
          <p:nvPr/>
        </p:nvSpPr>
        <p:spPr>
          <a:xfrm>
            <a:off x="1064913" y="5544227"/>
            <a:ext cx="1996704" cy="327782"/>
          </a:xfrm>
          <a:prstGeom prst="rect">
            <a:avLst/>
          </a:prstGeom>
          <a:noFill/>
        </p:spPr>
        <p:txBody>
          <a:bodyPr wrap="square" rtlCol="0">
            <a:spAutoFit/>
          </a:bodyPr>
          <a:lstStyle/>
          <a:p>
            <a:r>
              <a:rPr lang="en-US" sz="1530" i="1">
                <a:latin typeface="Avenir Light Oblique" panose="020B0402020203090204" pitchFamily="34" charset="77"/>
              </a:rPr>
              <a:t>Wall Paint</a:t>
            </a:r>
          </a:p>
        </p:txBody>
      </p:sp>
      <p:sp>
        <p:nvSpPr>
          <p:cNvPr id="16" name="TextBox 15">
            <a:extLst>
              <a:ext uri="{FF2B5EF4-FFF2-40B4-BE49-F238E27FC236}">
                <a16:creationId xmlns:a16="http://schemas.microsoft.com/office/drawing/2014/main" id="{927929AE-51A4-44BF-A05C-DA0C52192AC6}"/>
              </a:ext>
            </a:extLst>
          </p:cNvPr>
          <p:cNvSpPr txBox="1"/>
          <p:nvPr/>
        </p:nvSpPr>
        <p:spPr>
          <a:xfrm>
            <a:off x="1064914" y="7437687"/>
            <a:ext cx="1996704" cy="353174"/>
          </a:xfrm>
          <a:prstGeom prst="rect">
            <a:avLst/>
          </a:prstGeom>
          <a:noFill/>
        </p:spPr>
        <p:txBody>
          <a:bodyPr wrap="square" lIns="116586" tIns="58293" rIns="116586" bIns="58293" rtlCol="0" anchor="t">
            <a:spAutoFit/>
          </a:bodyPr>
          <a:lstStyle/>
          <a:p>
            <a:r>
              <a:rPr lang="en-US" sz="1530" i="1">
                <a:latin typeface="Avenir Light Oblique"/>
              </a:rPr>
              <a:t>Baseboard</a:t>
            </a:r>
          </a:p>
        </p:txBody>
      </p:sp>
      <p:sp>
        <p:nvSpPr>
          <p:cNvPr id="18" name="TextBox 17">
            <a:extLst>
              <a:ext uri="{FF2B5EF4-FFF2-40B4-BE49-F238E27FC236}">
                <a16:creationId xmlns:a16="http://schemas.microsoft.com/office/drawing/2014/main" id="{76821058-D27F-467E-9EB0-4A56072BC9A7}"/>
              </a:ext>
            </a:extLst>
          </p:cNvPr>
          <p:cNvSpPr txBox="1"/>
          <p:nvPr/>
        </p:nvSpPr>
        <p:spPr>
          <a:xfrm>
            <a:off x="6596367" y="5622236"/>
            <a:ext cx="1996704" cy="353174"/>
          </a:xfrm>
          <a:prstGeom prst="rect">
            <a:avLst/>
          </a:prstGeom>
          <a:noFill/>
        </p:spPr>
        <p:txBody>
          <a:bodyPr wrap="square" lIns="116586" tIns="58293" rIns="116586" bIns="58293" rtlCol="0" anchor="t">
            <a:spAutoFit/>
          </a:bodyPr>
          <a:lstStyle/>
          <a:p>
            <a:r>
              <a:rPr lang="en-US" sz="1530" i="1">
                <a:latin typeface="Avenir Light Oblique"/>
              </a:rPr>
              <a:t>Carpet Tile</a:t>
            </a:r>
            <a:endParaRPr lang="en-US" sz="3084"/>
          </a:p>
        </p:txBody>
      </p:sp>
      <p:sp>
        <p:nvSpPr>
          <p:cNvPr id="20" name="TextBox 19">
            <a:extLst>
              <a:ext uri="{FF2B5EF4-FFF2-40B4-BE49-F238E27FC236}">
                <a16:creationId xmlns:a16="http://schemas.microsoft.com/office/drawing/2014/main" id="{658899D5-AAE9-459B-9B52-EB6D75BF9829}"/>
              </a:ext>
            </a:extLst>
          </p:cNvPr>
          <p:cNvSpPr txBox="1"/>
          <p:nvPr/>
        </p:nvSpPr>
        <p:spPr>
          <a:xfrm>
            <a:off x="6596367" y="8664535"/>
            <a:ext cx="1996704" cy="353174"/>
          </a:xfrm>
          <a:prstGeom prst="rect">
            <a:avLst/>
          </a:prstGeom>
          <a:noFill/>
        </p:spPr>
        <p:txBody>
          <a:bodyPr wrap="square" lIns="116586" tIns="58293" rIns="116586" bIns="58293" rtlCol="0" anchor="t">
            <a:spAutoFit/>
          </a:bodyPr>
          <a:lstStyle/>
          <a:p>
            <a:r>
              <a:rPr lang="en-US" sz="1530" i="1">
                <a:latin typeface="Avenir Light Oblique"/>
              </a:rPr>
              <a:t>Herringbone Floor</a:t>
            </a:r>
            <a:endParaRPr lang="en-US" sz="3084"/>
          </a:p>
        </p:txBody>
      </p:sp>
      <p:pic>
        <p:nvPicPr>
          <p:cNvPr id="15" name="Picture 14">
            <a:extLst>
              <a:ext uri="{FF2B5EF4-FFF2-40B4-BE49-F238E27FC236}">
                <a16:creationId xmlns:a16="http://schemas.microsoft.com/office/drawing/2014/main" id="{55DFF3AB-BA6C-5140-80B0-5645B2FD8F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0" y="0"/>
            <a:ext cx="1828800" cy="10058400"/>
          </a:xfrm>
          <a:prstGeom prst="rect">
            <a:avLst/>
          </a:prstGeom>
        </p:spPr>
      </p:pic>
      <p:sp>
        <p:nvSpPr>
          <p:cNvPr id="17" name="TextBox 16">
            <a:extLst>
              <a:ext uri="{FF2B5EF4-FFF2-40B4-BE49-F238E27FC236}">
                <a16:creationId xmlns:a16="http://schemas.microsoft.com/office/drawing/2014/main" id="{0FC9DA24-C833-7C48-BF0F-1D84ABF544AE}"/>
              </a:ext>
            </a:extLst>
          </p:cNvPr>
          <p:cNvSpPr txBox="1"/>
          <p:nvPr/>
        </p:nvSpPr>
        <p:spPr>
          <a:xfrm>
            <a:off x="13917478" y="8013554"/>
            <a:ext cx="1952786" cy="261610"/>
          </a:xfrm>
          <a:prstGeom prst="rect">
            <a:avLst/>
          </a:prstGeom>
          <a:noFill/>
        </p:spPr>
        <p:txBody>
          <a:bodyPr wrap="square" rtlCol="0">
            <a:spAutoFit/>
          </a:bodyPr>
          <a:lstStyle/>
          <a:p>
            <a:r>
              <a:rPr lang="en-US" sz="1100">
                <a:latin typeface="Avenir Book" panose="02000503020000020003" pitchFamily="2" charset="0"/>
              </a:rPr>
              <a:t>Fall 2021</a:t>
            </a:r>
          </a:p>
        </p:txBody>
      </p:sp>
      <p:sp>
        <p:nvSpPr>
          <p:cNvPr id="19" name="TextBox 18">
            <a:extLst>
              <a:ext uri="{FF2B5EF4-FFF2-40B4-BE49-F238E27FC236}">
                <a16:creationId xmlns:a16="http://schemas.microsoft.com/office/drawing/2014/main" id="{57882FE6-F210-6A44-BB01-A4E66D06BEA5}"/>
              </a:ext>
            </a:extLst>
          </p:cNvPr>
          <p:cNvSpPr txBox="1"/>
          <p:nvPr/>
        </p:nvSpPr>
        <p:spPr>
          <a:xfrm>
            <a:off x="14630400" y="8013554"/>
            <a:ext cx="808495" cy="261610"/>
          </a:xfrm>
          <a:prstGeom prst="rect">
            <a:avLst/>
          </a:prstGeom>
          <a:noFill/>
        </p:spPr>
        <p:txBody>
          <a:bodyPr wrap="square" rtlCol="0">
            <a:spAutoFit/>
          </a:bodyPr>
          <a:lstStyle/>
          <a:p>
            <a:r>
              <a:rPr lang="en-US" sz="1100">
                <a:latin typeface="Avenir Book" panose="02000503020000020003" pitchFamily="2" charset="0"/>
              </a:rPr>
              <a:t>Studio V</a:t>
            </a:r>
          </a:p>
        </p:txBody>
      </p:sp>
      <p:sp>
        <p:nvSpPr>
          <p:cNvPr id="21" name="TextBox 20">
            <a:extLst>
              <a:ext uri="{FF2B5EF4-FFF2-40B4-BE49-F238E27FC236}">
                <a16:creationId xmlns:a16="http://schemas.microsoft.com/office/drawing/2014/main" id="{A1B143AB-3EC9-9048-9398-239620AA10B9}"/>
              </a:ext>
            </a:extLst>
          </p:cNvPr>
          <p:cNvSpPr txBox="1"/>
          <p:nvPr/>
        </p:nvSpPr>
        <p:spPr>
          <a:xfrm>
            <a:off x="14227748" y="8400951"/>
            <a:ext cx="976393" cy="261610"/>
          </a:xfrm>
          <a:prstGeom prst="rect">
            <a:avLst/>
          </a:prstGeom>
          <a:noFill/>
        </p:spPr>
        <p:txBody>
          <a:bodyPr wrap="square" rtlCol="0">
            <a:spAutoFit/>
          </a:bodyPr>
          <a:lstStyle/>
          <a:p>
            <a:r>
              <a:rPr lang="en-US" sz="1100">
                <a:latin typeface="Avenir Book" panose="02000503020000020003" pitchFamily="2" charset="0"/>
              </a:rPr>
              <a:t>Finishes</a:t>
            </a:r>
          </a:p>
        </p:txBody>
      </p:sp>
      <p:sp>
        <p:nvSpPr>
          <p:cNvPr id="23" name="TextBox 22">
            <a:extLst>
              <a:ext uri="{FF2B5EF4-FFF2-40B4-BE49-F238E27FC236}">
                <a16:creationId xmlns:a16="http://schemas.microsoft.com/office/drawing/2014/main" id="{E1EC506D-5A11-674D-AC4F-DFEB77900205}"/>
              </a:ext>
            </a:extLst>
          </p:cNvPr>
          <p:cNvSpPr txBox="1"/>
          <p:nvPr/>
        </p:nvSpPr>
        <p:spPr>
          <a:xfrm>
            <a:off x="14142203" y="8751283"/>
            <a:ext cx="1147482" cy="830997"/>
          </a:xfrm>
          <a:prstGeom prst="rect">
            <a:avLst/>
          </a:prstGeom>
          <a:noFill/>
        </p:spPr>
        <p:txBody>
          <a:bodyPr wrap="square" rtlCol="0">
            <a:spAutoFit/>
          </a:bodyPr>
          <a:lstStyle/>
          <a:p>
            <a:r>
              <a:rPr lang="en-US" sz="4800">
                <a:latin typeface="Avenir Book" panose="02000503020000020003" pitchFamily="2" charset="0"/>
              </a:rPr>
              <a:t>F.1</a:t>
            </a:r>
          </a:p>
        </p:txBody>
      </p:sp>
      <p:sp>
        <p:nvSpPr>
          <p:cNvPr id="24" name="TextBox 23">
            <a:extLst>
              <a:ext uri="{FF2B5EF4-FFF2-40B4-BE49-F238E27FC236}">
                <a16:creationId xmlns:a16="http://schemas.microsoft.com/office/drawing/2014/main" id="{8B298C10-53D4-5149-A11C-9FD9A77A2D58}"/>
              </a:ext>
            </a:extLst>
          </p:cNvPr>
          <p:cNvSpPr txBox="1"/>
          <p:nvPr/>
        </p:nvSpPr>
        <p:spPr>
          <a:xfrm>
            <a:off x="13917478" y="6540285"/>
            <a:ext cx="1952786" cy="261610"/>
          </a:xfrm>
          <a:prstGeom prst="rect">
            <a:avLst/>
          </a:prstGeom>
          <a:noFill/>
        </p:spPr>
        <p:txBody>
          <a:bodyPr wrap="square" rtlCol="0">
            <a:spAutoFit/>
          </a:bodyPr>
          <a:lstStyle/>
          <a:p>
            <a:r>
              <a:rPr lang="en-US" sz="1100">
                <a:latin typeface="Avenir Book" panose="02000503020000020003" pitchFamily="2" charset="0"/>
              </a:rPr>
              <a:t>Quiet Floor Finishes</a:t>
            </a:r>
          </a:p>
        </p:txBody>
      </p:sp>
    </p:spTree>
    <p:extLst>
      <p:ext uri="{BB962C8B-B14F-4D97-AF65-F5344CB8AC3E}">
        <p14:creationId xmlns:p14="http://schemas.microsoft.com/office/powerpoint/2010/main" val="38652711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539A17F0526F4D8AA1D0E1194C5B8D" ma:contentTypeVersion="10" ma:contentTypeDescription="Create a new document." ma:contentTypeScope="" ma:versionID="1aa0a55eaf7375ce301cb4691ced59a3">
  <xsd:schema xmlns:xsd="http://www.w3.org/2001/XMLSchema" xmlns:xs="http://www.w3.org/2001/XMLSchema" xmlns:p="http://schemas.microsoft.com/office/2006/metadata/properties" xmlns:ns2="aeb877c3-55f1-4c9c-9fbd-af0931f84a3c" targetNamespace="http://schemas.microsoft.com/office/2006/metadata/properties" ma:root="true" ma:fieldsID="2642194a7f077b06a96e258a4ecfc6c3" ns2:_="">
    <xsd:import namespace="aeb877c3-55f1-4c9c-9fbd-af0931f84a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b877c3-55f1-4c9c-9fbd-af0931f84a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BE40A9-AEA1-46E0-B17B-803DF43AF88E}">
  <ds:schemaRefs>
    <ds:schemaRef ds:uri="http://schemas.microsoft.com/sharepoint/v3/contenttype/forms"/>
  </ds:schemaRefs>
</ds:datastoreItem>
</file>

<file path=customXml/itemProps2.xml><?xml version="1.0" encoding="utf-8"?>
<ds:datastoreItem xmlns:ds="http://schemas.openxmlformats.org/officeDocument/2006/customXml" ds:itemID="{C80E8BAB-E0FE-4942-A681-40CBD7CC191F}">
  <ds:schemaRefs>
    <ds:schemaRef ds:uri="http://schemas.microsoft.com/office/2006/metadata/properties"/>
    <ds:schemaRef ds:uri="http://www.w3.org/XML/1998/namespace"/>
    <ds:schemaRef ds:uri="http://purl.org/dc/term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aeb877c3-55f1-4c9c-9fbd-af0931f84a3c"/>
  </ds:schemaRefs>
</ds:datastoreItem>
</file>

<file path=customXml/itemProps3.xml><?xml version="1.0" encoding="utf-8"?>
<ds:datastoreItem xmlns:ds="http://schemas.openxmlformats.org/officeDocument/2006/customXml" ds:itemID="{0A350B95-D056-4939-8C75-E45027DF97C7}">
  <ds:schemaRefs>
    <ds:schemaRef ds:uri="aeb877c3-55f1-4c9c-9fbd-af0931f84a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TotalTime>
  <Words>1421</Words>
  <Application>Microsoft Macintosh PowerPoint</Application>
  <PresentationFormat>Custom</PresentationFormat>
  <Paragraphs>617</Paragraphs>
  <Slides>48</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Avenir Book</vt:lpstr>
      <vt:lpstr>Avenir Heavy</vt:lpstr>
      <vt:lpstr>Avenir Light</vt:lpstr>
      <vt:lpstr>Avenir Light Oblique</vt:lpstr>
      <vt:lpstr>Avenir Next LT Pro</vt:lpstr>
      <vt:lpstr>Avenir Next LT Pro Demi</vt:lpstr>
      <vt:lpstr>Calibri</vt:lpstr>
      <vt:lpstr>Calibri Light</vt:lpstr>
      <vt:lpstr>office theme</vt:lpstr>
      <vt:lpstr>Marvin K. Peterson Library </vt:lpstr>
      <vt:lpstr>PowerPoint Presentation</vt:lpstr>
      <vt:lpstr>PowerPoint Presentation</vt:lpstr>
      <vt:lpstr>Lower Floor</vt:lpstr>
      <vt:lpstr>PowerPoint Presentation</vt:lpstr>
      <vt:lpstr>PowerPoint Presentation</vt:lpstr>
      <vt:lpstr>PowerPoint Presentation</vt:lpstr>
      <vt:lpstr>PowerPoint Presentation</vt:lpstr>
      <vt:lpstr>PowerPoint Presentation</vt:lpstr>
      <vt:lpstr>Quiet floor </vt:lpstr>
      <vt:lpstr>PowerPoint Presentation</vt:lpstr>
      <vt:lpstr>Center for Learning Resources</vt:lpstr>
      <vt:lpstr>CLR- Study rooms + offices</vt:lpstr>
      <vt:lpstr>PowerPoint Presentation</vt:lpstr>
      <vt:lpstr>Study Rooms</vt:lpstr>
      <vt:lpstr>Main Floor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Café  </vt:lpstr>
      <vt:lpstr>PowerPoint Presentation</vt:lpstr>
      <vt:lpstr>Social Lounge</vt:lpstr>
      <vt:lpstr>PowerPoint Presentation</vt:lpstr>
      <vt:lpstr>Open Work Area + Study Room</vt:lpstr>
      <vt:lpstr>PowerPoint Presentation</vt:lpstr>
      <vt:lpstr>Writing Center</vt:lpstr>
      <vt:lpstr>PowerPoint Presentation</vt:lpstr>
      <vt:lpstr>Offices</vt:lpstr>
      <vt:lpstr>Upper Floor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Lounge Area</vt:lpstr>
      <vt:lpstr>Open Work Area</vt:lpstr>
      <vt:lpstr>PowerPoint Presentation</vt:lpstr>
      <vt:lpstr>Study Rooms</vt:lpstr>
      <vt:lpstr>PowerPoint Presentation</vt:lpstr>
      <vt:lpstr>Staff Offices + Lounge</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Marvin K. Peterson Library </dc:title>
  <dc:creator>Richardson, Hannah J</dc:creator>
  <cp:lastModifiedBy>Witt, Katelyn M</cp:lastModifiedBy>
  <cp:revision>2</cp:revision>
  <dcterms:created xsi:type="dcterms:W3CDTF">2021-11-29T23:09:09Z</dcterms:created>
  <dcterms:modified xsi:type="dcterms:W3CDTF">2021-12-12T00:04:29Z</dcterms:modified>
</cp:coreProperties>
</file>